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147475101" r:id="rId3"/>
    <p:sldId id="2147475108" r:id="rId4"/>
    <p:sldId id="259" r:id="rId5"/>
    <p:sldId id="2147475175" r:id="rId6"/>
    <p:sldId id="2147475116" r:id="rId7"/>
    <p:sldId id="2147475109" r:id="rId8"/>
    <p:sldId id="2147475177" r:id="rId9"/>
    <p:sldId id="485" r:id="rId10"/>
    <p:sldId id="279" r:id="rId11"/>
    <p:sldId id="282" r:id="rId12"/>
    <p:sldId id="401" r:id="rId13"/>
    <p:sldId id="402" r:id="rId14"/>
    <p:sldId id="403" r:id="rId15"/>
    <p:sldId id="404" r:id="rId16"/>
    <p:sldId id="405" r:id="rId17"/>
    <p:sldId id="406" r:id="rId18"/>
    <p:sldId id="290" r:id="rId19"/>
    <p:sldId id="407" r:id="rId20"/>
    <p:sldId id="408" r:id="rId21"/>
    <p:sldId id="380" r:id="rId22"/>
    <p:sldId id="409" r:id="rId23"/>
    <p:sldId id="382" r:id="rId24"/>
    <p:sldId id="410" r:id="rId25"/>
    <p:sldId id="411" r:id="rId26"/>
    <p:sldId id="2147475120" r:id="rId27"/>
    <p:sldId id="2147475119" r:id="rId28"/>
    <p:sldId id="2147475122" r:id="rId29"/>
    <p:sldId id="2147475201" r:id="rId30"/>
    <p:sldId id="2147475202" r:id="rId31"/>
    <p:sldId id="2147475205" r:id="rId32"/>
    <p:sldId id="2147475203" r:id="rId33"/>
    <p:sldId id="2147475206" r:id="rId34"/>
    <p:sldId id="2147475207" r:id="rId35"/>
    <p:sldId id="2147475204" r:id="rId36"/>
    <p:sldId id="386" r:id="rId37"/>
    <p:sldId id="388" r:id="rId38"/>
    <p:sldId id="415" r:id="rId39"/>
    <p:sldId id="416" r:id="rId40"/>
    <p:sldId id="414" r:id="rId41"/>
    <p:sldId id="258" r:id="rId42"/>
    <p:sldId id="2147475210" r:id="rId43"/>
    <p:sldId id="270" r:id="rId44"/>
    <p:sldId id="271" r:id="rId45"/>
    <p:sldId id="257" r:id="rId46"/>
    <p:sldId id="260" r:id="rId47"/>
    <p:sldId id="262" r:id="rId48"/>
    <p:sldId id="263" r:id="rId49"/>
    <p:sldId id="2147475211" r:id="rId50"/>
    <p:sldId id="297" r:id="rId51"/>
    <p:sldId id="298" r:id="rId52"/>
    <p:sldId id="292" r:id="rId53"/>
    <p:sldId id="267" r:id="rId54"/>
    <p:sldId id="269" r:id="rId55"/>
    <p:sldId id="29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D4314B-FA42-B11A-464A-6061741B610E}" v="2" dt="2025-07-18T03:24:02.267"/>
    <p1510:client id="{452A9E0A-049A-89EA-4F94-7F53A69FE44A}" v="23" dt="2025-07-17T02:55:36.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349E03-A4C2-45E1-B296-8E3AD05848E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91BC8F-A8B1-477C-AD2A-435E13F7EE0D}">
      <dgm:prSet/>
      <dgm:spPr/>
      <dgm:t>
        <a:bodyPr/>
        <a:lstStyle/>
        <a:p>
          <a:pPr>
            <a:lnSpc>
              <a:spcPct val="100000"/>
            </a:lnSpc>
          </a:pPr>
          <a:r>
            <a:rPr lang="en-US"/>
            <a:t>Text </a:t>
          </a:r>
          <a:r>
            <a:rPr lang="en-US">
              <a:latin typeface="Bierstadt"/>
            </a:rPr>
            <a:t>Generation</a:t>
          </a:r>
          <a:r>
            <a:rPr lang="en-US"/>
            <a:t>: Writing articles, product descriptions, customer responses</a:t>
          </a:r>
        </a:p>
      </dgm:t>
    </dgm:pt>
    <dgm:pt modelId="{A3698AB7-8EB0-4F97-BAAF-813BCFC99BE3}" type="parTrans" cxnId="{76DD9F48-4C27-420F-87C0-AE3BC2ED6576}">
      <dgm:prSet/>
      <dgm:spPr/>
      <dgm:t>
        <a:bodyPr/>
        <a:lstStyle/>
        <a:p>
          <a:endParaRPr lang="en-US"/>
        </a:p>
      </dgm:t>
    </dgm:pt>
    <dgm:pt modelId="{FC5DB011-12AA-4532-9DC5-E11A17536F0C}" type="sibTrans" cxnId="{76DD9F48-4C27-420F-87C0-AE3BC2ED6576}">
      <dgm:prSet/>
      <dgm:spPr/>
      <dgm:t>
        <a:bodyPr/>
        <a:lstStyle/>
        <a:p>
          <a:endParaRPr lang="en-US"/>
        </a:p>
      </dgm:t>
    </dgm:pt>
    <dgm:pt modelId="{ED8DEBB8-C2AB-4D2F-B3F8-6C9FE840EAB6}">
      <dgm:prSet/>
      <dgm:spPr/>
      <dgm:t>
        <a:bodyPr/>
        <a:lstStyle/>
        <a:p>
          <a:pPr>
            <a:lnSpc>
              <a:spcPct val="100000"/>
            </a:lnSpc>
          </a:pPr>
          <a:r>
            <a:rPr lang="en-US"/>
            <a:t>Image Generation: Creating marketing visuals, designs, artwork</a:t>
          </a:r>
        </a:p>
      </dgm:t>
    </dgm:pt>
    <dgm:pt modelId="{C7C2D365-A039-423E-B38F-E2A2739BE1E5}" type="parTrans" cxnId="{E6C48E1D-4262-4088-A3F0-799307EDE156}">
      <dgm:prSet/>
      <dgm:spPr/>
      <dgm:t>
        <a:bodyPr/>
        <a:lstStyle/>
        <a:p>
          <a:endParaRPr lang="en-US"/>
        </a:p>
      </dgm:t>
    </dgm:pt>
    <dgm:pt modelId="{FF9E395A-FE5A-4C38-8BD3-D363D295F710}" type="sibTrans" cxnId="{E6C48E1D-4262-4088-A3F0-799307EDE156}">
      <dgm:prSet/>
      <dgm:spPr/>
      <dgm:t>
        <a:bodyPr/>
        <a:lstStyle/>
        <a:p>
          <a:endParaRPr lang="en-US"/>
        </a:p>
      </dgm:t>
    </dgm:pt>
    <dgm:pt modelId="{6FE20E70-69A3-4541-BE25-B1F3ED8E4FCA}">
      <dgm:prSet/>
      <dgm:spPr/>
      <dgm:t>
        <a:bodyPr/>
        <a:lstStyle/>
        <a:p>
          <a:pPr>
            <a:lnSpc>
              <a:spcPct val="100000"/>
            </a:lnSpc>
          </a:pPr>
          <a:r>
            <a:rPr lang="en-US"/>
            <a:t>Video/Audio Generation: Deepfakes, video scripts, music composition</a:t>
          </a:r>
        </a:p>
      </dgm:t>
    </dgm:pt>
    <dgm:pt modelId="{98AB6BB7-E1DD-461B-98EE-FE8313CB88B4}" type="parTrans" cxnId="{E9ADFCB0-D89D-4DA3-8AEE-6386E595557B}">
      <dgm:prSet/>
      <dgm:spPr/>
      <dgm:t>
        <a:bodyPr/>
        <a:lstStyle/>
        <a:p>
          <a:endParaRPr lang="en-US"/>
        </a:p>
      </dgm:t>
    </dgm:pt>
    <dgm:pt modelId="{B17A703B-4FA3-413B-B320-4B2453C65890}" type="sibTrans" cxnId="{E9ADFCB0-D89D-4DA3-8AEE-6386E595557B}">
      <dgm:prSet/>
      <dgm:spPr/>
      <dgm:t>
        <a:bodyPr/>
        <a:lstStyle/>
        <a:p>
          <a:endParaRPr lang="en-US"/>
        </a:p>
      </dgm:t>
    </dgm:pt>
    <dgm:pt modelId="{7A37D39F-CDAB-452F-A44A-445D16528C06}">
      <dgm:prSet/>
      <dgm:spPr/>
      <dgm:t>
        <a:bodyPr/>
        <a:lstStyle/>
        <a:p>
          <a:pPr>
            <a:lnSpc>
              <a:spcPct val="100000"/>
            </a:lnSpc>
          </a:pPr>
          <a:r>
            <a:rPr lang="en-US"/>
            <a:t>Code Generation: Automated code completion and debugging</a:t>
          </a:r>
        </a:p>
      </dgm:t>
    </dgm:pt>
    <dgm:pt modelId="{D71D5915-47CC-4A9C-B042-8AFC0FFDECDE}" type="parTrans" cxnId="{9047A3B9-3256-4008-A0D5-7BB4856572B8}">
      <dgm:prSet/>
      <dgm:spPr/>
      <dgm:t>
        <a:bodyPr/>
        <a:lstStyle/>
        <a:p>
          <a:endParaRPr lang="en-US"/>
        </a:p>
      </dgm:t>
    </dgm:pt>
    <dgm:pt modelId="{46B2DB00-075B-4760-8474-6E798C9F0BED}" type="sibTrans" cxnId="{9047A3B9-3256-4008-A0D5-7BB4856572B8}">
      <dgm:prSet/>
      <dgm:spPr/>
      <dgm:t>
        <a:bodyPr/>
        <a:lstStyle/>
        <a:p>
          <a:endParaRPr lang="en-US"/>
        </a:p>
      </dgm:t>
    </dgm:pt>
    <dgm:pt modelId="{7BD74A2F-06C5-4005-8B57-DCFA4BC4FF3A}">
      <dgm:prSet/>
      <dgm:spPr/>
      <dgm:t>
        <a:bodyPr/>
        <a:lstStyle/>
        <a:p>
          <a:pPr>
            <a:lnSpc>
              <a:spcPct val="100000"/>
            </a:lnSpc>
          </a:pPr>
          <a:r>
            <a:rPr lang="en-US"/>
            <a:t>Speech Generation: AI voice assistants</a:t>
          </a:r>
        </a:p>
      </dgm:t>
    </dgm:pt>
    <dgm:pt modelId="{2A93AE29-A2D4-4494-B04F-FB1663BFAE37}" type="parTrans" cxnId="{D1160B1E-3C26-45BA-AE14-2F6E0287D869}">
      <dgm:prSet/>
      <dgm:spPr/>
      <dgm:t>
        <a:bodyPr/>
        <a:lstStyle/>
        <a:p>
          <a:endParaRPr lang="en-US"/>
        </a:p>
      </dgm:t>
    </dgm:pt>
    <dgm:pt modelId="{3249A07F-3B06-44B8-B613-BB9DA9EDDF58}" type="sibTrans" cxnId="{D1160B1E-3C26-45BA-AE14-2F6E0287D869}">
      <dgm:prSet/>
      <dgm:spPr/>
      <dgm:t>
        <a:bodyPr/>
        <a:lstStyle/>
        <a:p>
          <a:endParaRPr lang="en-US"/>
        </a:p>
      </dgm:t>
    </dgm:pt>
    <dgm:pt modelId="{0B0E230F-31BF-4E3E-B002-EF2E14DCE1B1}" type="pres">
      <dgm:prSet presAssocID="{52349E03-A4C2-45E1-B296-8E3AD05848E7}" presName="root" presStyleCnt="0">
        <dgm:presLayoutVars>
          <dgm:dir/>
          <dgm:resizeHandles val="exact"/>
        </dgm:presLayoutVars>
      </dgm:prSet>
      <dgm:spPr/>
    </dgm:pt>
    <dgm:pt modelId="{172AA271-5228-4A32-A0E0-B967CB892E48}" type="pres">
      <dgm:prSet presAssocID="{D891BC8F-A8B1-477C-AD2A-435E13F7EE0D}" presName="compNode" presStyleCnt="0"/>
      <dgm:spPr/>
    </dgm:pt>
    <dgm:pt modelId="{4050D372-9C13-4226-8BB7-2DBE983E3FAA}" type="pres">
      <dgm:prSet presAssocID="{D891BC8F-A8B1-477C-AD2A-435E13F7EE0D}" presName="bgRect" presStyleLbl="bgShp" presStyleIdx="0" presStyleCnt="5"/>
      <dgm:spPr/>
    </dgm:pt>
    <dgm:pt modelId="{0D1A2E5F-6B8B-45DC-BE3D-7EB0F775D9BF}" type="pres">
      <dgm:prSet presAssocID="{D891BC8F-A8B1-477C-AD2A-435E13F7EE0D}"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9CE8A2E0-6C9A-4829-89F3-D5BD9F1E8E6F}" type="pres">
      <dgm:prSet presAssocID="{D891BC8F-A8B1-477C-AD2A-435E13F7EE0D}" presName="spaceRect" presStyleCnt="0"/>
      <dgm:spPr/>
    </dgm:pt>
    <dgm:pt modelId="{6C04CE41-449D-47E0-8709-5EB1AFFF9C7B}" type="pres">
      <dgm:prSet presAssocID="{D891BC8F-A8B1-477C-AD2A-435E13F7EE0D}" presName="parTx" presStyleLbl="revTx" presStyleIdx="0" presStyleCnt="5">
        <dgm:presLayoutVars>
          <dgm:chMax val="0"/>
          <dgm:chPref val="0"/>
        </dgm:presLayoutVars>
      </dgm:prSet>
      <dgm:spPr/>
    </dgm:pt>
    <dgm:pt modelId="{B5F9B95E-E1BC-4145-B60E-9CF14FC580B7}" type="pres">
      <dgm:prSet presAssocID="{FC5DB011-12AA-4532-9DC5-E11A17536F0C}" presName="sibTrans" presStyleCnt="0"/>
      <dgm:spPr/>
    </dgm:pt>
    <dgm:pt modelId="{C5F73B70-88F0-449B-931F-F70A9DC80432}" type="pres">
      <dgm:prSet presAssocID="{ED8DEBB8-C2AB-4D2F-B3F8-6C9FE840EAB6}" presName="compNode" presStyleCnt="0"/>
      <dgm:spPr/>
    </dgm:pt>
    <dgm:pt modelId="{7CCD5137-E001-4073-8174-A050A9B2D063}" type="pres">
      <dgm:prSet presAssocID="{ED8DEBB8-C2AB-4D2F-B3F8-6C9FE840EAB6}" presName="bgRect" presStyleLbl="bgShp" presStyleIdx="1" presStyleCnt="5"/>
      <dgm:spPr/>
    </dgm:pt>
    <dgm:pt modelId="{CE3B96B8-3E0B-431B-AE49-51AD70820A64}" type="pres">
      <dgm:prSet presAssocID="{ED8DEBB8-C2AB-4D2F-B3F8-6C9FE840EAB6}"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ette"/>
        </a:ext>
      </dgm:extLst>
    </dgm:pt>
    <dgm:pt modelId="{C98D84FC-6B73-4FCC-B086-0F3D05BCB58B}" type="pres">
      <dgm:prSet presAssocID="{ED8DEBB8-C2AB-4D2F-B3F8-6C9FE840EAB6}" presName="spaceRect" presStyleCnt="0"/>
      <dgm:spPr/>
    </dgm:pt>
    <dgm:pt modelId="{CFFB53B3-2428-408E-9F15-FB116C6A75C5}" type="pres">
      <dgm:prSet presAssocID="{ED8DEBB8-C2AB-4D2F-B3F8-6C9FE840EAB6}" presName="parTx" presStyleLbl="revTx" presStyleIdx="1" presStyleCnt="5">
        <dgm:presLayoutVars>
          <dgm:chMax val="0"/>
          <dgm:chPref val="0"/>
        </dgm:presLayoutVars>
      </dgm:prSet>
      <dgm:spPr/>
    </dgm:pt>
    <dgm:pt modelId="{7E045DDD-E7F3-4CF5-9CF6-251C903CAB4C}" type="pres">
      <dgm:prSet presAssocID="{FF9E395A-FE5A-4C38-8BD3-D363D295F710}" presName="sibTrans" presStyleCnt="0"/>
      <dgm:spPr/>
    </dgm:pt>
    <dgm:pt modelId="{584D364E-AFC0-4570-ADA7-8786B1EECEE6}" type="pres">
      <dgm:prSet presAssocID="{6FE20E70-69A3-4541-BE25-B1F3ED8E4FCA}" presName="compNode" presStyleCnt="0"/>
      <dgm:spPr/>
    </dgm:pt>
    <dgm:pt modelId="{9320A857-E5A3-4DE6-B1F5-D10A9B758767}" type="pres">
      <dgm:prSet presAssocID="{6FE20E70-69A3-4541-BE25-B1F3ED8E4FCA}" presName="bgRect" presStyleLbl="bgShp" presStyleIdx="2" presStyleCnt="5"/>
      <dgm:spPr/>
    </dgm:pt>
    <dgm:pt modelId="{7B9C1907-4BD6-473E-AF93-6474034EBB7D}" type="pres">
      <dgm:prSet presAssocID="{6FE20E70-69A3-4541-BE25-B1F3ED8E4FCA}"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B5530672-D433-436B-A037-F4A9DD269C35}" type="pres">
      <dgm:prSet presAssocID="{6FE20E70-69A3-4541-BE25-B1F3ED8E4FCA}" presName="spaceRect" presStyleCnt="0"/>
      <dgm:spPr/>
    </dgm:pt>
    <dgm:pt modelId="{5F3D4700-76D9-44A2-9DF5-D33E166CD7F6}" type="pres">
      <dgm:prSet presAssocID="{6FE20E70-69A3-4541-BE25-B1F3ED8E4FCA}" presName="parTx" presStyleLbl="revTx" presStyleIdx="2" presStyleCnt="5">
        <dgm:presLayoutVars>
          <dgm:chMax val="0"/>
          <dgm:chPref val="0"/>
        </dgm:presLayoutVars>
      </dgm:prSet>
      <dgm:spPr/>
    </dgm:pt>
    <dgm:pt modelId="{CC2059A9-54E4-4927-AEF2-013D4E9AF805}" type="pres">
      <dgm:prSet presAssocID="{B17A703B-4FA3-413B-B320-4B2453C65890}" presName="sibTrans" presStyleCnt="0"/>
      <dgm:spPr/>
    </dgm:pt>
    <dgm:pt modelId="{914D740E-8A64-40CF-ADDF-763B08ED6283}" type="pres">
      <dgm:prSet presAssocID="{7A37D39F-CDAB-452F-A44A-445D16528C06}" presName="compNode" presStyleCnt="0"/>
      <dgm:spPr/>
    </dgm:pt>
    <dgm:pt modelId="{65F09747-7B26-451F-81FE-B3176037D9B6}" type="pres">
      <dgm:prSet presAssocID="{7A37D39F-CDAB-452F-A44A-445D16528C06}" presName="bgRect" presStyleLbl="bgShp" presStyleIdx="3" presStyleCnt="5"/>
      <dgm:spPr/>
    </dgm:pt>
    <dgm:pt modelId="{E17DF61F-5A70-4E37-BC1F-B5C1D00B0B3D}" type="pres">
      <dgm:prSet presAssocID="{7A37D39F-CDAB-452F-A44A-445D16528C06}"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65DE423-4D41-4255-ACB8-244EF22652CB}" type="pres">
      <dgm:prSet presAssocID="{7A37D39F-CDAB-452F-A44A-445D16528C06}" presName="spaceRect" presStyleCnt="0"/>
      <dgm:spPr/>
    </dgm:pt>
    <dgm:pt modelId="{EFB9D186-A817-4CEA-A8BC-E69935CA1C48}" type="pres">
      <dgm:prSet presAssocID="{7A37D39F-CDAB-452F-A44A-445D16528C06}" presName="parTx" presStyleLbl="revTx" presStyleIdx="3" presStyleCnt="5">
        <dgm:presLayoutVars>
          <dgm:chMax val="0"/>
          <dgm:chPref val="0"/>
        </dgm:presLayoutVars>
      </dgm:prSet>
      <dgm:spPr/>
    </dgm:pt>
    <dgm:pt modelId="{00E2E6E6-8BC8-464E-A97C-4B660177F86E}" type="pres">
      <dgm:prSet presAssocID="{46B2DB00-075B-4760-8474-6E798C9F0BED}" presName="sibTrans" presStyleCnt="0"/>
      <dgm:spPr/>
    </dgm:pt>
    <dgm:pt modelId="{B090E1B4-1429-4508-9B98-AE3466B70587}" type="pres">
      <dgm:prSet presAssocID="{7BD74A2F-06C5-4005-8B57-DCFA4BC4FF3A}" presName="compNode" presStyleCnt="0"/>
      <dgm:spPr/>
    </dgm:pt>
    <dgm:pt modelId="{6949041F-C456-44C4-AE28-B6439CFD5AC7}" type="pres">
      <dgm:prSet presAssocID="{7BD74A2F-06C5-4005-8B57-DCFA4BC4FF3A}" presName="bgRect" presStyleLbl="bgShp" presStyleIdx="4" presStyleCnt="5"/>
      <dgm:spPr/>
    </dgm:pt>
    <dgm:pt modelId="{7319696E-32B4-4865-8019-6F55C4399BDE}" type="pres">
      <dgm:prSet presAssocID="{7BD74A2F-06C5-4005-8B57-DCFA4BC4FF3A}"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dio microphone"/>
        </a:ext>
      </dgm:extLst>
    </dgm:pt>
    <dgm:pt modelId="{65686DC6-DF90-405E-A15B-684A079B5087}" type="pres">
      <dgm:prSet presAssocID="{7BD74A2F-06C5-4005-8B57-DCFA4BC4FF3A}" presName="spaceRect" presStyleCnt="0"/>
      <dgm:spPr/>
    </dgm:pt>
    <dgm:pt modelId="{15B8C1E8-8462-49CD-AE85-69C043C11AA6}" type="pres">
      <dgm:prSet presAssocID="{7BD74A2F-06C5-4005-8B57-DCFA4BC4FF3A}" presName="parTx" presStyleLbl="revTx" presStyleIdx="4" presStyleCnt="5">
        <dgm:presLayoutVars>
          <dgm:chMax val="0"/>
          <dgm:chPref val="0"/>
        </dgm:presLayoutVars>
      </dgm:prSet>
      <dgm:spPr/>
    </dgm:pt>
  </dgm:ptLst>
  <dgm:cxnLst>
    <dgm:cxn modelId="{E6C48E1D-4262-4088-A3F0-799307EDE156}" srcId="{52349E03-A4C2-45E1-B296-8E3AD05848E7}" destId="{ED8DEBB8-C2AB-4D2F-B3F8-6C9FE840EAB6}" srcOrd="1" destOrd="0" parTransId="{C7C2D365-A039-423E-B38F-E2A2739BE1E5}" sibTransId="{FF9E395A-FE5A-4C38-8BD3-D363D295F710}"/>
    <dgm:cxn modelId="{D1160B1E-3C26-45BA-AE14-2F6E0287D869}" srcId="{52349E03-A4C2-45E1-B296-8E3AD05848E7}" destId="{7BD74A2F-06C5-4005-8B57-DCFA4BC4FF3A}" srcOrd="4" destOrd="0" parTransId="{2A93AE29-A2D4-4494-B04F-FB1663BFAE37}" sibTransId="{3249A07F-3B06-44B8-B613-BB9DA9EDDF58}"/>
    <dgm:cxn modelId="{3ADE6240-A6F6-49D9-AF5B-90A0F3ECC55E}" type="presOf" srcId="{7A37D39F-CDAB-452F-A44A-445D16528C06}" destId="{EFB9D186-A817-4CEA-A8BC-E69935CA1C48}" srcOrd="0" destOrd="0" presId="urn:microsoft.com/office/officeart/2018/2/layout/IconVerticalSolidList"/>
    <dgm:cxn modelId="{76DD9F48-4C27-420F-87C0-AE3BC2ED6576}" srcId="{52349E03-A4C2-45E1-B296-8E3AD05848E7}" destId="{D891BC8F-A8B1-477C-AD2A-435E13F7EE0D}" srcOrd="0" destOrd="0" parTransId="{A3698AB7-8EB0-4F97-BAAF-813BCFC99BE3}" sibTransId="{FC5DB011-12AA-4532-9DC5-E11A17536F0C}"/>
    <dgm:cxn modelId="{D6106E55-AA60-4D9E-A042-95A9AEA11B14}" type="presOf" srcId="{7BD74A2F-06C5-4005-8B57-DCFA4BC4FF3A}" destId="{15B8C1E8-8462-49CD-AE85-69C043C11AA6}" srcOrd="0" destOrd="0" presId="urn:microsoft.com/office/officeart/2018/2/layout/IconVerticalSolidList"/>
    <dgm:cxn modelId="{2EBF817B-C107-48A0-B6A1-575A0FE7F354}" type="presOf" srcId="{ED8DEBB8-C2AB-4D2F-B3F8-6C9FE840EAB6}" destId="{CFFB53B3-2428-408E-9F15-FB116C6A75C5}" srcOrd="0" destOrd="0" presId="urn:microsoft.com/office/officeart/2018/2/layout/IconVerticalSolidList"/>
    <dgm:cxn modelId="{0946C97B-F79B-46B2-B2E7-404C9420EA35}" type="presOf" srcId="{6FE20E70-69A3-4541-BE25-B1F3ED8E4FCA}" destId="{5F3D4700-76D9-44A2-9DF5-D33E166CD7F6}" srcOrd="0" destOrd="0" presId="urn:microsoft.com/office/officeart/2018/2/layout/IconVerticalSolidList"/>
    <dgm:cxn modelId="{74BED383-3B49-4688-9040-DBA90C8F8959}" type="presOf" srcId="{52349E03-A4C2-45E1-B296-8E3AD05848E7}" destId="{0B0E230F-31BF-4E3E-B002-EF2E14DCE1B1}" srcOrd="0" destOrd="0" presId="urn:microsoft.com/office/officeart/2018/2/layout/IconVerticalSolidList"/>
    <dgm:cxn modelId="{E9ADFCB0-D89D-4DA3-8AEE-6386E595557B}" srcId="{52349E03-A4C2-45E1-B296-8E3AD05848E7}" destId="{6FE20E70-69A3-4541-BE25-B1F3ED8E4FCA}" srcOrd="2" destOrd="0" parTransId="{98AB6BB7-E1DD-461B-98EE-FE8313CB88B4}" sibTransId="{B17A703B-4FA3-413B-B320-4B2453C65890}"/>
    <dgm:cxn modelId="{9047A3B9-3256-4008-A0D5-7BB4856572B8}" srcId="{52349E03-A4C2-45E1-B296-8E3AD05848E7}" destId="{7A37D39F-CDAB-452F-A44A-445D16528C06}" srcOrd="3" destOrd="0" parTransId="{D71D5915-47CC-4A9C-B042-8AFC0FFDECDE}" sibTransId="{46B2DB00-075B-4760-8474-6E798C9F0BED}"/>
    <dgm:cxn modelId="{D6D377E5-6624-472B-AA3C-586821C396BF}" type="presOf" srcId="{D891BC8F-A8B1-477C-AD2A-435E13F7EE0D}" destId="{6C04CE41-449D-47E0-8709-5EB1AFFF9C7B}" srcOrd="0" destOrd="0" presId="urn:microsoft.com/office/officeart/2018/2/layout/IconVerticalSolidList"/>
    <dgm:cxn modelId="{E8CB42A8-D081-48EF-B3F6-454A3ACBA3DA}" type="presParOf" srcId="{0B0E230F-31BF-4E3E-B002-EF2E14DCE1B1}" destId="{172AA271-5228-4A32-A0E0-B967CB892E48}" srcOrd="0" destOrd="0" presId="urn:microsoft.com/office/officeart/2018/2/layout/IconVerticalSolidList"/>
    <dgm:cxn modelId="{1CE18809-709A-4822-9946-1AB8E0A98E8F}" type="presParOf" srcId="{172AA271-5228-4A32-A0E0-B967CB892E48}" destId="{4050D372-9C13-4226-8BB7-2DBE983E3FAA}" srcOrd="0" destOrd="0" presId="urn:microsoft.com/office/officeart/2018/2/layout/IconVerticalSolidList"/>
    <dgm:cxn modelId="{1662A7EF-45FF-4A9F-A213-0BD5038FE373}" type="presParOf" srcId="{172AA271-5228-4A32-A0E0-B967CB892E48}" destId="{0D1A2E5F-6B8B-45DC-BE3D-7EB0F775D9BF}" srcOrd="1" destOrd="0" presId="urn:microsoft.com/office/officeart/2018/2/layout/IconVerticalSolidList"/>
    <dgm:cxn modelId="{46529E26-3B21-4AD0-9772-30FDAC3AA5CE}" type="presParOf" srcId="{172AA271-5228-4A32-A0E0-B967CB892E48}" destId="{9CE8A2E0-6C9A-4829-89F3-D5BD9F1E8E6F}" srcOrd="2" destOrd="0" presId="urn:microsoft.com/office/officeart/2018/2/layout/IconVerticalSolidList"/>
    <dgm:cxn modelId="{A65A8F3B-0816-4E94-B4A6-BF04654EF6C7}" type="presParOf" srcId="{172AA271-5228-4A32-A0E0-B967CB892E48}" destId="{6C04CE41-449D-47E0-8709-5EB1AFFF9C7B}" srcOrd="3" destOrd="0" presId="urn:microsoft.com/office/officeart/2018/2/layout/IconVerticalSolidList"/>
    <dgm:cxn modelId="{15C0DF37-FF52-44E4-B1B8-F8189B829061}" type="presParOf" srcId="{0B0E230F-31BF-4E3E-B002-EF2E14DCE1B1}" destId="{B5F9B95E-E1BC-4145-B60E-9CF14FC580B7}" srcOrd="1" destOrd="0" presId="urn:microsoft.com/office/officeart/2018/2/layout/IconVerticalSolidList"/>
    <dgm:cxn modelId="{86578F14-BA7E-4669-BB11-CCA703B29D1C}" type="presParOf" srcId="{0B0E230F-31BF-4E3E-B002-EF2E14DCE1B1}" destId="{C5F73B70-88F0-449B-931F-F70A9DC80432}" srcOrd="2" destOrd="0" presId="urn:microsoft.com/office/officeart/2018/2/layout/IconVerticalSolidList"/>
    <dgm:cxn modelId="{8B50A4F1-3BED-4EC8-AAA0-D598068138E4}" type="presParOf" srcId="{C5F73B70-88F0-449B-931F-F70A9DC80432}" destId="{7CCD5137-E001-4073-8174-A050A9B2D063}" srcOrd="0" destOrd="0" presId="urn:microsoft.com/office/officeart/2018/2/layout/IconVerticalSolidList"/>
    <dgm:cxn modelId="{75632E7E-A9D7-4E73-A74C-AB154E747492}" type="presParOf" srcId="{C5F73B70-88F0-449B-931F-F70A9DC80432}" destId="{CE3B96B8-3E0B-431B-AE49-51AD70820A64}" srcOrd="1" destOrd="0" presId="urn:microsoft.com/office/officeart/2018/2/layout/IconVerticalSolidList"/>
    <dgm:cxn modelId="{A173D7F9-3EFE-46E0-A79E-5DB5FD0B5F1F}" type="presParOf" srcId="{C5F73B70-88F0-449B-931F-F70A9DC80432}" destId="{C98D84FC-6B73-4FCC-B086-0F3D05BCB58B}" srcOrd="2" destOrd="0" presId="urn:microsoft.com/office/officeart/2018/2/layout/IconVerticalSolidList"/>
    <dgm:cxn modelId="{8C4304E1-2E32-4B83-A81A-5D2DF75C728D}" type="presParOf" srcId="{C5F73B70-88F0-449B-931F-F70A9DC80432}" destId="{CFFB53B3-2428-408E-9F15-FB116C6A75C5}" srcOrd="3" destOrd="0" presId="urn:microsoft.com/office/officeart/2018/2/layout/IconVerticalSolidList"/>
    <dgm:cxn modelId="{62A2E609-3399-407B-8BE5-A45D04FD6F92}" type="presParOf" srcId="{0B0E230F-31BF-4E3E-B002-EF2E14DCE1B1}" destId="{7E045DDD-E7F3-4CF5-9CF6-251C903CAB4C}" srcOrd="3" destOrd="0" presId="urn:microsoft.com/office/officeart/2018/2/layout/IconVerticalSolidList"/>
    <dgm:cxn modelId="{00A014D8-DE77-415A-B2B6-F27F043EE67B}" type="presParOf" srcId="{0B0E230F-31BF-4E3E-B002-EF2E14DCE1B1}" destId="{584D364E-AFC0-4570-ADA7-8786B1EECEE6}" srcOrd="4" destOrd="0" presId="urn:microsoft.com/office/officeart/2018/2/layout/IconVerticalSolidList"/>
    <dgm:cxn modelId="{72C8119F-4D24-4011-B7AE-A30A7E903F13}" type="presParOf" srcId="{584D364E-AFC0-4570-ADA7-8786B1EECEE6}" destId="{9320A857-E5A3-4DE6-B1F5-D10A9B758767}" srcOrd="0" destOrd="0" presId="urn:microsoft.com/office/officeart/2018/2/layout/IconVerticalSolidList"/>
    <dgm:cxn modelId="{E0851BEE-0179-4BD4-8479-6BCECE23DCED}" type="presParOf" srcId="{584D364E-AFC0-4570-ADA7-8786B1EECEE6}" destId="{7B9C1907-4BD6-473E-AF93-6474034EBB7D}" srcOrd="1" destOrd="0" presId="urn:microsoft.com/office/officeart/2018/2/layout/IconVerticalSolidList"/>
    <dgm:cxn modelId="{7E236EA0-B59C-43B8-8C3D-F1140B97F535}" type="presParOf" srcId="{584D364E-AFC0-4570-ADA7-8786B1EECEE6}" destId="{B5530672-D433-436B-A037-F4A9DD269C35}" srcOrd="2" destOrd="0" presId="urn:microsoft.com/office/officeart/2018/2/layout/IconVerticalSolidList"/>
    <dgm:cxn modelId="{0B88C4AA-3E49-43A5-AEBE-6282739A5A84}" type="presParOf" srcId="{584D364E-AFC0-4570-ADA7-8786B1EECEE6}" destId="{5F3D4700-76D9-44A2-9DF5-D33E166CD7F6}" srcOrd="3" destOrd="0" presId="urn:microsoft.com/office/officeart/2018/2/layout/IconVerticalSolidList"/>
    <dgm:cxn modelId="{E09BB0F7-2B60-4720-805A-932D0C87AFB6}" type="presParOf" srcId="{0B0E230F-31BF-4E3E-B002-EF2E14DCE1B1}" destId="{CC2059A9-54E4-4927-AEF2-013D4E9AF805}" srcOrd="5" destOrd="0" presId="urn:microsoft.com/office/officeart/2018/2/layout/IconVerticalSolidList"/>
    <dgm:cxn modelId="{E90141A2-CEC2-4B65-9EAA-5D66DB607838}" type="presParOf" srcId="{0B0E230F-31BF-4E3E-B002-EF2E14DCE1B1}" destId="{914D740E-8A64-40CF-ADDF-763B08ED6283}" srcOrd="6" destOrd="0" presId="urn:microsoft.com/office/officeart/2018/2/layout/IconVerticalSolidList"/>
    <dgm:cxn modelId="{423D2096-2963-4468-A052-977F839BA651}" type="presParOf" srcId="{914D740E-8A64-40CF-ADDF-763B08ED6283}" destId="{65F09747-7B26-451F-81FE-B3176037D9B6}" srcOrd="0" destOrd="0" presId="urn:microsoft.com/office/officeart/2018/2/layout/IconVerticalSolidList"/>
    <dgm:cxn modelId="{F661B4EE-DC1B-474A-BC01-3EE32F3CDC74}" type="presParOf" srcId="{914D740E-8A64-40CF-ADDF-763B08ED6283}" destId="{E17DF61F-5A70-4E37-BC1F-B5C1D00B0B3D}" srcOrd="1" destOrd="0" presId="urn:microsoft.com/office/officeart/2018/2/layout/IconVerticalSolidList"/>
    <dgm:cxn modelId="{1386D099-44E6-4F50-ABA9-78471B5F727B}" type="presParOf" srcId="{914D740E-8A64-40CF-ADDF-763B08ED6283}" destId="{365DE423-4D41-4255-ACB8-244EF22652CB}" srcOrd="2" destOrd="0" presId="urn:microsoft.com/office/officeart/2018/2/layout/IconVerticalSolidList"/>
    <dgm:cxn modelId="{A51E14D4-77AD-4FDA-AA7A-F9A67515039C}" type="presParOf" srcId="{914D740E-8A64-40CF-ADDF-763B08ED6283}" destId="{EFB9D186-A817-4CEA-A8BC-E69935CA1C48}" srcOrd="3" destOrd="0" presId="urn:microsoft.com/office/officeart/2018/2/layout/IconVerticalSolidList"/>
    <dgm:cxn modelId="{A54982D7-1E2F-4705-9064-3CE3BA24278D}" type="presParOf" srcId="{0B0E230F-31BF-4E3E-B002-EF2E14DCE1B1}" destId="{00E2E6E6-8BC8-464E-A97C-4B660177F86E}" srcOrd="7" destOrd="0" presId="urn:microsoft.com/office/officeart/2018/2/layout/IconVerticalSolidList"/>
    <dgm:cxn modelId="{AB101A8F-849D-48BC-A796-408C895B7D26}" type="presParOf" srcId="{0B0E230F-31BF-4E3E-B002-EF2E14DCE1B1}" destId="{B090E1B4-1429-4508-9B98-AE3466B70587}" srcOrd="8" destOrd="0" presId="urn:microsoft.com/office/officeart/2018/2/layout/IconVerticalSolidList"/>
    <dgm:cxn modelId="{06283644-878C-4AE5-9E12-671BF4E0EF6E}" type="presParOf" srcId="{B090E1B4-1429-4508-9B98-AE3466B70587}" destId="{6949041F-C456-44C4-AE28-B6439CFD5AC7}" srcOrd="0" destOrd="0" presId="urn:microsoft.com/office/officeart/2018/2/layout/IconVerticalSolidList"/>
    <dgm:cxn modelId="{DEEE2D3A-AB26-45F7-8BF5-25FF9459C595}" type="presParOf" srcId="{B090E1B4-1429-4508-9B98-AE3466B70587}" destId="{7319696E-32B4-4865-8019-6F55C4399BDE}" srcOrd="1" destOrd="0" presId="urn:microsoft.com/office/officeart/2018/2/layout/IconVerticalSolidList"/>
    <dgm:cxn modelId="{62FF5CD0-C604-4CE5-AB0F-7216AC978E3E}" type="presParOf" srcId="{B090E1B4-1429-4508-9B98-AE3466B70587}" destId="{65686DC6-DF90-405E-A15B-684A079B5087}" srcOrd="2" destOrd="0" presId="urn:microsoft.com/office/officeart/2018/2/layout/IconVerticalSolidList"/>
    <dgm:cxn modelId="{B3998880-8E2A-46D2-B674-0648AE6B31D6}" type="presParOf" srcId="{B090E1B4-1429-4508-9B98-AE3466B70587}" destId="{15B8C1E8-8462-49CD-AE85-69C043C11AA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colorful3" csCatId="colorful"/>
      <dgm:spPr/>
      <dgm:t>
        <a:bodyPr/>
        <a:lstStyle/>
        <a:p>
          <a:endParaRPr lang="en-US"/>
        </a:p>
      </dgm:t>
    </dgm:pt>
    <dgm:pt modelId="{5FFB842F-2799-4010-8F66-3CA121F6976D}">
      <dgm:prSet/>
      <dgm:spPr>
        <a:xfrm>
          <a:off x="0" y="1846"/>
          <a:ext cx="3934018" cy="888123"/>
        </a:xfrm>
        <a:prstGeom prst="roundRect">
          <a:avLst/>
        </a:prstGeom>
      </dgm:spPr>
      <dgm:t>
        <a:bodyPr/>
        <a:lstStyle/>
        <a:p>
          <a:pPr algn="l">
            <a:buNone/>
          </a:pPr>
          <a:r>
            <a:rPr lang="en-US">
              <a:latin typeface="Aptos" panose="02110004020202020204"/>
              <a:ea typeface="+mn-ea"/>
              <a:cs typeface="+mn-cs"/>
            </a:rPr>
            <a:t>Instruction</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prstGeom prst="round2SameRect">
          <a:avLst/>
        </a:prstGeom>
      </dgm:spPr>
      <dgm:t>
        <a:bodyPr/>
        <a:lstStyle/>
        <a:p>
          <a:pPr algn="l">
            <a:buChar char="•"/>
          </a:pPr>
          <a:r>
            <a:rPr lang="en-US">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dgm:spPr>
      <dgm:t>
        <a:bodyPr/>
        <a:lstStyle/>
        <a:p>
          <a:pPr algn="l">
            <a:buNone/>
          </a:pPr>
          <a:r>
            <a:rPr lang="en-US">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dgm:spPr>
      <dgm:t>
        <a:bodyPr/>
        <a:lstStyle/>
        <a:p>
          <a:pPr algn="l">
            <a:buChar char="•"/>
          </a:pPr>
          <a:r>
            <a:rPr lang="en-US">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dgm:spPr>
      <dgm:t>
        <a:bodyPr/>
        <a:lstStyle/>
        <a:p>
          <a:pPr algn="l">
            <a:buNone/>
          </a:pPr>
          <a:r>
            <a:rPr lang="en-US">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dgm:spPr>
      <dgm:t>
        <a:bodyPr/>
        <a:lstStyle/>
        <a:p>
          <a:pPr algn="l">
            <a:buChar char="•"/>
          </a:pPr>
          <a:r>
            <a:rPr lang="en-US">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dgm:spPr>
      <dgm:t>
        <a:bodyPr/>
        <a:lstStyle/>
        <a:p>
          <a:pPr algn="l">
            <a:buNone/>
          </a:pPr>
          <a:r>
            <a:rPr lang="en-US">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dgm:spPr>
      <dgm:t>
        <a:bodyPr/>
        <a:lstStyle/>
        <a:p>
          <a:pPr algn="l">
            <a:buChar char="•"/>
          </a:pPr>
          <a:r>
            <a:rPr lang="en-US">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4">
        <dgm:presLayoutVars>
          <dgm:chMax val="1"/>
          <dgm:bulletEnabled val="1"/>
        </dgm:presLayoutVars>
      </dgm:prSet>
      <dgm:spPr/>
    </dgm:pt>
    <dgm:pt modelId="{B189788B-3F05-4DD7-A4FD-43501B73FD1D}" type="pres">
      <dgm:prSet presAssocID="{5FFB842F-2799-4010-8F66-3CA121F6976D}" presName="descendantText" presStyleLbl="alignAccFollowNode1" presStyleIdx="0" presStyleCnt="4">
        <dgm:presLayoutVars>
          <dgm:bulletEnabled val="1"/>
        </dgm:presLayoutVars>
      </dgm:prSet>
      <dgm:spPr/>
    </dgm:pt>
    <dgm:pt modelId="{27664D17-563D-4AB3-863B-796ACD99B071}" type="pres">
      <dgm:prSet presAssocID="{F7F4043B-1258-4CEE-8793-03E780893AED}"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1" presStyleCnt="4">
        <dgm:presLayoutVars>
          <dgm:chMax val="1"/>
          <dgm:bulletEnabled val="1"/>
        </dgm:presLayoutVars>
      </dgm:prSet>
      <dgm:spPr/>
    </dgm:pt>
    <dgm:pt modelId="{DCCC581E-EA65-4072-A5E1-3997BFE83622}" type="pres">
      <dgm:prSet presAssocID="{9F01C7FC-268B-48C7-B296-E03AD6C8F8E9}" presName="descendantText" presStyleLbl="alignAccFollowNode1" presStyleIdx="1" presStyleCnt="4">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2" presStyleCnt="4">
        <dgm:presLayoutVars>
          <dgm:chMax val="1"/>
          <dgm:bulletEnabled val="1"/>
        </dgm:presLayoutVars>
      </dgm:prSet>
      <dgm:spPr/>
    </dgm:pt>
    <dgm:pt modelId="{8CCC4D69-94D7-47EE-A300-619E5C86CA5F}" type="pres">
      <dgm:prSet presAssocID="{542C7015-00DE-416B-89CA-25BFEA6D61B3}" presName="descendantText" presStyleLbl="alignAccFollowNode1" presStyleIdx="2" presStyleCnt="4">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3" presStyleCnt="4">
        <dgm:presLayoutVars>
          <dgm:chMax val="1"/>
          <dgm:bulletEnabled val="1"/>
        </dgm:presLayoutVars>
      </dgm:prSet>
      <dgm:spPr/>
    </dgm:pt>
    <dgm:pt modelId="{18B7A8B6-3C9C-43B1-AB04-1D87BE9D9736}" type="pres">
      <dgm:prSet presAssocID="{EE4E74F8-14BD-4E35-B3DF-D2CD13C47E2C}" presName="descendantText" presStyleLbl="alignAccFollowNode1" presStyleIdx="3" presStyleCnt="4">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B8F6C40A-FAFC-4717-AA4E-5A24FE92BE97}" type="presOf" srcId="{4F33FE3F-5D07-4EC9-A773-1F2D376760BA}" destId="{CF30E65C-29F5-45EC-A1BF-3AE3538A9ED3}" srcOrd="0" destOrd="0" presId="urn:microsoft.com/office/officeart/2005/8/layout/vList5"/>
    <dgm:cxn modelId="{DE9A7712-AC21-4CBD-9DCD-90E47A3A54D4}" srcId="{5FFB842F-2799-4010-8F66-3CA121F6976D}"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D0699D24-4FC3-4851-9BBB-F72C5D437E2F}" type="presOf" srcId="{7D73C382-4AFB-487E-A870-546BEDB82384}" destId="{B189788B-3F05-4DD7-A4FD-43501B73FD1D}" srcOrd="0" destOrd="0" presId="urn:microsoft.com/office/officeart/2005/8/layout/vList5"/>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3"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2" destOrd="0" parTransId="{2D57E7FC-923B-472A-9924-50A5125DFDA9}" sibTransId="{B551642D-A9E0-4A2D-B999-139D727C424E}"/>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1"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12D7A3C8-E9A6-4C4E-A2D1-B42A44AA0DF2}" type="presParOf" srcId="{DDD80091-2089-4802-A8CA-E9802B9133A4}" destId="{B189788B-3F05-4DD7-A4FD-43501B73FD1D}"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3FA4BD9A-FC23-40D9-AB2D-7B26C26DBD61}" type="presParOf" srcId="{CF30E65C-29F5-45EC-A1BF-3AE3538A9ED3}" destId="{F0F36B9D-BD65-4119-B004-7C4A51596A86}" srcOrd="2"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3" destOrd="0" presId="urn:microsoft.com/office/officeart/2005/8/layout/vList5"/>
    <dgm:cxn modelId="{FA7DBE7B-9D6A-479D-B1D3-A2586AB37FF6}" type="presParOf" srcId="{CF30E65C-29F5-45EC-A1BF-3AE3538A9ED3}" destId="{0A84A573-6712-45A0-BA21-737C9DBBD2CA}" srcOrd="4"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5" destOrd="0" presId="urn:microsoft.com/office/officeart/2005/8/layout/vList5"/>
    <dgm:cxn modelId="{F84C680B-CD77-4EE0-B86B-7A8A399B32DD}" type="presParOf" srcId="{CF30E65C-29F5-45EC-A1BF-3AE3538A9ED3}" destId="{92C840C6-0050-4459-92B1-F8BC57CBF193}" srcOrd="6"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0D372-9C13-4226-8BB7-2DBE983E3FAA}">
      <dsp:nvSpPr>
        <dsp:cNvPr id="0" name=""/>
        <dsp:cNvSpPr/>
      </dsp:nvSpPr>
      <dsp:spPr>
        <a:xfrm>
          <a:off x="0" y="2776"/>
          <a:ext cx="6314242" cy="591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A2E5F-6B8B-45DC-BE3D-7EB0F775D9BF}">
      <dsp:nvSpPr>
        <dsp:cNvPr id="0" name=""/>
        <dsp:cNvSpPr/>
      </dsp:nvSpPr>
      <dsp:spPr>
        <a:xfrm>
          <a:off x="178902" y="135844"/>
          <a:ext cx="325277" cy="32527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4CE41-449D-47E0-8709-5EB1AFFF9C7B}">
      <dsp:nvSpPr>
        <dsp:cNvPr id="0" name=""/>
        <dsp:cNvSpPr/>
      </dsp:nvSpPr>
      <dsp:spPr>
        <a:xfrm>
          <a:off x="683083" y="2776"/>
          <a:ext cx="5631158" cy="59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91" tIns="62591" rIns="62591" bIns="62591" numCol="1" spcCol="1270" anchor="ctr" anchorCtr="0">
          <a:noAutofit/>
        </a:bodyPr>
        <a:lstStyle/>
        <a:p>
          <a:pPr marL="0" lvl="0" indent="0" algn="l" defTabSz="666750">
            <a:lnSpc>
              <a:spcPct val="100000"/>
            </a:lnSpc>
            <a:spcBef>
              <a:spcPct val="0"/>
            </a:spcBef>
            <a:spcAft>
              <a:spcPct val="35000"/>
            </a:spcAft>
            <a:buNone/>
          </a:pPr>
          <a:r>
            <a:rPr lang="en-US" sz="1500" kern="1200"/>
            <a:t>Text </a:t>
          </a:r>
          <a:r>
            <a:rPr lang="en-US" sz="1500" kern="1200">
              <a:latin typeface="Bierstadt"/>
            </a:rPr>
            <a:t>Generation</a:t>
          </a:r>
          <a:r>
            <a:rPr lang="en-US" sz="1500" kern="1200"/>
            <a:t>: Writing articles, product descriptions, customer responses</a:t>
          </a:r>
        </a:p>
      </dsp:txBody>
      <dsp:txXfrm>
        <a:off x="683083" y="2776"/>
        <a:ext cx="5631158" cy="591414"/>
      </dsp:txXfrm>
    </dsp:sp>
    <dsp:sp modelId="{7CCD5137-E001-4073-8174-A050A9B2D063}">
      <dsp:nvSpPr>
        <dsp:cNvPr id="0" name=""/>
        <dsp:cNvSpPr/>
      </dsp:nvSpPr>
      <dsp:spPr>
        <a:xfrm>
          <a:off x="0" y="742044"/>
          <a:ext cx="6314242" cy="591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B96B8-3E0B-431B-AE49-51AD70820A64}">
      <dsp:nvSpPr>
        <dsp:cNvPr id="0" name=""/>
        <dsp:cNvSpPr/>
      </dsp:nvSpPr>
      <dsp:spPr>
        <a:xfrm>
          <a:off x="178902" y="875112"/>
          <a:ext cx="325277" cy="32527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B53B3-2428-408E-9F15-FB116C6A75C5}">
      <dsp:nvSpPr>
        <dsp:cNvPr id="0" name=""/>
        <dsp:cNvSpPr/>
      </dsp:nvSpPr>
      <dsp:spPr>
        <a:xfrm>
          <a:off x="683083" y="742044"/>
          <a:ext cx="5631158" cy="59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91" tIns="62591" rIns="62591" bIns="62591" numCol="1" spcCol="1270" anchor="ctr" anchorCtr="0">
          <a:noAutofit/>
        </a:bodyPr>
        <a:lstStyle/>
        <a:p>
          <a:pPr marL="0" lvl="0" indent="0" algn="l" defTabSz="666750">
            <a:lnSpc>
              <a:spcPct val="100000"/>
            </a:lnSpc>
            <a:spcBef>
              <a:spcPct val="0"/>
            </a:spcBef>
            <a:spcAft>
              <a:spcPct val="35000"/>
            </a:spcAft>
            <a:buNone/>
          </a:pPr>
          <a:r>
            <a:rPr lang="en-US" sz="1500" kern="1200"/>
            <a:t>Image Generation: Creating marketing visuals, designs, artwork</a:t>
          </a:r>
        </a:p>
      </dsp:txBody>
      <dsp:txXfrm>
        <a:off x="683083" y="742044"/>
        <a:ext cx="5631158" cy="591414"/>
      </dsp:txXfrm>
    </dsp:sp>
    <dsp:sp modelId="{9320A857-E5A3-4DE6-B1F5-D10A9B758767}">
      <dsp:nvSpPr>
        <dsp:cNvPr id="0" name=""/>
        <dsp:cNvSpPr/>
      </dsp:nvSpPr>
      <dsp:spPr>
        <a:xfrm>
          <a:off x="0" y="1481311"/>
          <a:ext cx="6314242" cy="591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C1907-4BD6-473E-AF93-6474034EBB7D}">
      <dsp:nvSpPr>
        <dsp:cNvPr id="0" name=""/>
        <dsp:cNvSpPr/>
      </dsp:nvSpPr>
      <dsp:spPr>
        <a:xfrm>
          <a:off x="178902" y="1614380"/>
          <a:ext cx="325277" cy="325277"/>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D4700-76D9-44A2-9DF5-D33E166CD7F6}">
      <dsp:nvSpPr>
        <dsp:cNvPr id="0" name=""/>
        <dsp:cNvSpPr/>
      </dsp:nvSpPr>
      <dsp:spPr>
        <a:xfrm>
          <a:off x="683083" y="1481311"/>
          <a:ext cx="5631158" cy="59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91" tIns="62591" rIns="62591" bIns="62591" numCol="1" spcCol="1270" anchor="ctr" anchorCtr="0">
          <a:noAutofit/>
        </a:bodyPr>
        <a:lstStyle/>
        <a:p>
          <a:pPr marL="0" lvl="0" indent="0" algn="l" defTabSz="666750">
            <a:lnSpc>
              <a:spcPct val="100000"/>
            </a:lnSpc>
            <a:spcBef>
              <a:spcPct val="0"/>
            </a:spcBef>
            <a:spcAft>
              <a:spcPct val="35000"/>
            </a:spcAft>
            <a:buNone/>
          </a:pPr>
          <a:r>
            <a:rPr lang="en-US" sz="1500" kern="1200"/>
            <a:t>Video/Audio Generation: Deepfakes, video scripts, music composition</a:t>
          </a:r>
        </a:p>
      </dsp:txBody>
      <dsp:txXfrm>
        <a:off x="683083" y="1481311"/>
        <a:ext cx="5631158" cy="591414"/>
      </dsp:txXfrm>
    </dsp:sp>
    <dsp:sp modelId="{65F09747-7B26-451F-81FE-B3176037D9B6}">
      <dsp:nvSpPr>
        <dsp:cNvPr id="0" name=""/>
        <dsp:cNvSpPr/>
      </dsp:nvSpPr>
      <dsp:spPr>
        <a:xfrm>
          <a:off x="0" y="2220579"/>
          <a:ext cx="6314242" cy="591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DF61F-5A70-4E37-BC1F-B5C1D00B0B3D}">
      <dsp:nvSpPr>
        <dsp:cNvPr id="0" name=""/>
        <dsp:cNvSpPr/>
      </dsp:nvSpPr>
      <dsp:spPr>
        <a:xfrm>
          <a:off x="178902" y="2353647"/>
          <a:ext cx="325277" cy="325277"/>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9D186-A817-4CEA-A8BC-E69935CA1C48}">
      <dsp:nvSpPr>
        <dsp:cNvPr id="0" name=""/>
        <dsp:cNvSpPr/>
      </dsp:nvSpPr>
      <dsp:spPr>
        <a:xfrm>
          <a:off x="683083" y="2220579"/>
          <a:ext cx="5631158" cy="59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91" tIns="62591" rIns="62591" bIns="62591" numCol="1" spcCol="1270" anchor="ctr" anchorCtr="0">
          <a:noAutofit/>
        </a:bodyPr>
        <a:lstStyle/>
        <a:p>
          <a:pPr marL="0" lvl="0" indent="0" algn="l" defTabSz="666750">
            <a:lnSpc>
              <a:spcPct val="100000"/>
            </a:lnSpc>
            <a:spcBef>
              <a:spcPct val="0"/>
            </a:spcBef>
            <a:spcAft>
              <a:spcPct val="35000"/>
            </a:spcAft>
            <a:buNone/>
          </a:pPr>
          <a:r>
            <a:rPr lang="en-US" sz="1500" kern="1200"/>
            <a:t>Code Generation: Automated code completion and debugging</a:t>
          </a:r>
        </a:p>
      </dsp:txBody>
      <dsp:txXfrm>
        <a:off x="683083" y="2220579"/>
        <a:ext cx="5631158" cy="591414"/>
      </dsp:txXfrm>
    </dsp:sp>
    <dsp:sp modelId="{6949041F-C456-44C4-AE28-B6439CFD5AC7}">
      <dsp:nvSpPr>
        <dsp:cNvPr id="0" name=""/>
        <dsp:cNvSpPr/>
      </dsp:nvSpPr>
      <dsp:spPr>
        <a:xfrm>
          <a:off x="0" y="2959847"/>
          <a:ext cx="6314242" cy="5914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19696E-32B4-4865-8019-6F55C4399BDE}">
      <dsp:nvSpPr>
        <dsp:cNvPr id="0" name=""/>
        <dsp:cNvSpPr/>
      </dsp:nvSpPr>
      <dsp:spPr>
        <a:xfrm>
          <a:off x="178902" y="3092915"/>
          <a:ext cx="325277" cy="325277"/>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B8C1E8-8462-49CD-AE85-69C043C11AA6}">
      <dsp:nvSpPr>
        <dsp:cNvPr id="0" name=""/>
        <dsp:cNvSpPr/>
      </dsp:nvSpPr>
      <dsp:spPr>
        <a:xfrm>
          <a:off x="683083" y="2959847"/>
          <a:ext cx="5631158" cy="59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91" tIns="62591" rIns="62591" bIns="62591" numCol="1" spcCol="1270" anchor="ctr" anchorCtr="0">
          <a:noAutofit/>
        </a:bodyPr>
        <a:lstStyle/>
        <a:p>
          <a:pPr marL="0" lvl="0" indent="0" algn="l" defTabSz="666750">
            <a:lnSpc>
              <a:spcPct val="100000"/>
            </a:lnSpc>
            <a:spcBef>
              <a:spcPct val="0"/>
            </a:spcBef>
            <a:spcAft>
              <a:spcPct val="35000"/>
            </a:spcAft>
            <a:buNone/>
          </a:pPr>
          <a:r>
            <a:rPr lang="en-US" sz="1500" kern="1200"/>
            <a:t>Speech Generation: AI voice assistants</a:t>
          </a:r>
        </a:p>
      </dsp:txBody>
      <dsp:txXfrm>
        <a:off x="683083" y="2959847"/>
        <a:ext cx="5631158" cy="591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788B-3F05-4DD7-A4FD-43501B73FD1D}">
      <dsp:nvSpPr>
        <dsp:cNvPr id="0" name=""/>
        <dsp:cNvSpPr/>
      </dsp:nvSpPr>
      <dsp:spPr>
        <a:xfrm rot="5400000">
          <a:off x="6671973" y="-2763422"/>
          <a:ext cx="959279" cy="6730929"/>
        </a:xfrm>
        <a:prstGeom prst="round2Same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3786148" y="169231"/>
        <a:ext cx="6684101" cy="865623"/>
      </dsp:txXfrm>
    </dsp:sp>
    <dsp:sp modelId="{D17B8B04-E898-481E-897E-402B0153BF4E}">
      <dsp:nvSpPr>
        <dsp:cNvPr id="0" name=""/>
        <dsp:cNvSpPr/>
      </dsp:nvSpPr>
      <dsp:spPr>
        <a:xfrm>
          <a:off x="0" y="2493"/>
          <a:ext cx="3786148" cy="11990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latin typeface="Aptos" panose="02110004020202020204"/>
              <a:ea typeface="+mn-ea"/>
              <a:cs typeface="+mn-cs"/>
            </a:rPr>
            <a:t>Instruction</a:t>
          </a:r>
        </a:p>
      </dsp:txBody>
      <dsp:txXfrm>
        <a:off x="58535" y="61028"/>
        <a:ext cx="3669078" cy="1082029"/>
      </dsp:txXfrm>
    </dsp:sp>
    <dsp:sp modelId="{DCCC581E-EA65-4072-A5E1-3997BFE83622}">
      <dsp:nvSpPr>
        <dsp:cNvPr id="0" name=""/>
        <dsp:cNvSpPr/>
      </dsp:nvSpPr>
      <dsp:spPr>
        <a:xfrm rot="5400000">
          <a:off x="6671973" y="-1504367"/>
          <a:ext cx="959279" cy="6730929"/>
        </a:xfrm>
        <a:prstGeom prst="round2SameRect">
          <a:avLst/>
        </a:prstGeom>
        <a:solidFill>
          <a:schemeClr val="accent3">
            <a:tint val="40000"/>
            <a:alpha val="90000"/>
            <a:hueOff val="1685052"/>
            <a:satOff val="14902"/>
            <a:lumOff val="1765"/>
            <a:alphaOff val="0"/>
          </a:schemeClr>
        </a:solidFill>
        <a:ln w="19050" cap="flat" cmpd="sng" algn="ctr">
          <a:solidFill>
            <a:schemeClr val="accent3">
              <a:tint val="40000"/>
              <a:alpha val="90000"/>
              <a:hueOff val="1685052"/>
              <a:satOff val="14902"/>
              <a:lumOff val="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3786148" y="1428286"/>
        <a:ext cx="6684101" cy="865623"/>
      </dsp:txXfrm>
    </dsp:sp>
    <dsp:sp modelId="{34CCE429-BC4F-4A39-8868-0FB95BED6C98}">
      <dsp:nvSpPr>
        <dsp:cNvPr id="0" name=""/>
        <dsp:cNvSpPr/>
      </dsp:nvSpPr>
      <dsp:spPr>
        <a:xfrm>
          <a:off x="0" y="1261547"/>
          <a:ext cx="3786148" cy="1199099"/>
        </a:xfrm>
        <a:prstGeom prst="roundRect">
          <a:avLst/>
        </a:prstGeom>
        <a:solidFill>
          <a:schemeClr val="accent3">
            <a:hueOff val="1372388"/>
            <a:satOff val="8237"/>
            <a:lumOff val="62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latin typeface="Aptos" panose="02110004020202020204"/>
              <a:ea typeface="+mn-ea"/>
              <a:cs typeface="+mn-cs"/>
            </a:rPr>
            <a:t>Context</a:t>
          </a:r>
        </a:p>
      </dsp:txBody>
      <dsp:txXfrm>
        <a:off x="58535" y="1320082"/>
        <a:ext cx="3669078" cy="1082029"/>
      </dsp:txXfrm>
    </dsp:sp>
    <dsp:sp modelId="{8CCC4D69-94D7-47EE-A300-619E5C86CA5F}">
      <dsp:nvSpPr>
        <dsp:cNvPr id="0" name=""/>
        <dsp:cNvSpPr/>
      </dsp:nvSpPr>
      <dsp:spPr>
        <a:xfrm rot="5400000">
          <a:off x="6671973" y="-245312"/>
          <a:ext cx="959279" cy="6730929"/>
        </a:xfrm>
        <a:prstGeom prst="round2SameRect">
          <a:avLst/>
        </a:prstGeom>
        <a:solidFill>
          <a:schemeClr val="accent3">
            <a:tint val="40000"/>
            <a:alpha val="90000"/>
            <a:hueOff val="3370104"/>
            <a:satOff val="29803"/>
            <a:lumOff val="3530"/>
            <a:alphaOff val="0"/>
          </a:schemeClr>
        </a:solidFill>
        <a:ln w="19050" cap="flat" cmpd="sng" algn="ctr">
          <a:solidFill>
            <a:schemeClr val="accent3">
              <a:tint val="40000"/>
              <a:alpha val="90000"/>
              <a:hueOff val="3370104"/>
              <a:satOff val="29803"/>
              <a:lumOff val="35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Aptos" panose="02110004020202020204"/>
              <a:ea typeface="+mn-ea"/>
              <a:cs typeface="+mn-cs"/>
            </a:rPr>
            <a:t>This is the specific information or data you want the model to process. It could be a paragraph, a set of numbers, or even a single word.</a:t>
          </a:r>
        </a:p>
      </dsp:txBody>
      <dsp:txXfrm rot="-5400000">
        <a:off x="3786148" y="2687341"/>
        <a:ext cx="6684101" cy="865623"/>
      </dsp:txXfrm>
    </dsp:sp>
    <dsp:sp modelId="{3F39502C-F34A-41C8-B287-9FAD58B2EF1D}">
      <dsp:nvSpPr>
        <dsp:cNvPr id="0" name=""/>
        <dsp:cNvSpPr/>
      </dsp:nvSpPr>
      <dsp:spPr>
        <a:xfrm>
          <a:off x="0" y="2520602"/>
          <a:ext cx="3786148" cy="1199099"/>
        </a:xfrm>
        <a:prstGeom prst="roundRect">
          <a:avLst/>
        </a:prstGeom>
        <a:solidFill>
          <a:schemeClr val="accent3">
            <a:hueOff val="2744775"/>
            <a:satOff val="16475"/>
            <a:lumOff val="1255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latin typeface="Aptos" panose="02110004020202020204"/>
              <a:ea typeface="+mn-ea"/>
              <a:cs typeface="+mn-cs"/>
            </a:rPr>
            <a:t>Input data</a:t>
          </a:r>
        </a:p>
      </dsp:txBody>
      <dsp:txXfrm>
        <a:off x="58535" y="2579137"/>
        <a:ext cx="3669078" cy="1082029"/>
      </dsp:txXfrm>
    </dsp:sp>
    <dsp:sp modelId="{18B7A8B6-3C9C-43B1-AB04-1D87BE9D9736}">
      <dsp:nvSpPr>
        <dsp:cNvPr id="0" name=""/>
        <dsp:cNvSpPr/>
      </dsp:nvSpPr>
      <dsp:spPr>
        <a:xfrm rot="5400000">
          <a:off x="6671973" y="1013742"/>
          <a:ext cx="959279" cy="6730929"/>
        </a:xfrm>
        <a:prstGeom prst="round2SameRect">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3786148" y="3946395"/>
        <a:ext cx="6684101" cy="865623"/>
      </dsp:txXfrm>
    </dsp:sp>
    <dsp:sp modelId="{D411C664-178A-462C-A009-6CB191D4E593}">
      <dsp:nvSpPr>
        <dsp:cNvPr id="0" name=""/>
        <dsp:cNvSpPr/>
      </dsp:nvSpPr>
      <dsp:spPr>
        <a:xfrm>
          <a:off x="0" y="3779657"/>
          <a:ext cx="3786148" cy="1199099"/>
        </a:xfrm>
        <a:prstGeom prst="roundRect">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latin typeface="Aptos" panose="02110004020202020204"/>
              <a:ea typeface="+mn-ea"/>
              <a:cs typeface="+mn-cs"/>
            </a:rPr>
            <a:t>Output indicator</a:t>
          </a:r>
        </a:p>
      </dsp:txBody>
      <dsp:txXfrm>
        <a:off x="58535" y="3838192"/>
        <a:ext cx="3669078" cy="10820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853A6-18F9-4888-A82B-68B7559ECCDC}" type="datetimeFigureOut">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B5EBE-E02C-4090-B044-81E891A007E1}" type="slidenum">
              <a:t>‹#›</a:t>
            </a:fld>
            <a:endParaRPr lang="en-US"/>
          </a:p>
        </p:txBody>
      </p:sp>
    </p:spTree>
    <p:extLst>
      <p:ext uri="{BB962C8B-B14F-4D97-AF65-F5344CB8AC3E}">
        <p14:creationId xmlns:p14="http://schemas.microsoft.com/office/powerpoint/2010/main" val="145046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55D4CF-9038-457E-AC4B-A63C09D4D875}" type="slidenum">
              <a:rPr lang="en-US" smtClean="0"/>
              <a:t>3</a:t>
            </a:fld>
            <a:endParaRPr lang="en-US"/>
          </a:p>
        </p:txBody>
      </p:sp>
    </p:spTree>
    <p:extLst>
      <p:ext uri="{BB962C8B-B14F-4D97-AF65-F5344CB8AC3E}">
        <p14:creationId xmlns:p14="http://schemas.microsoft.com/office/powerpoint/2010/main" val="4035577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40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938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self-explanatory. Use the real-world example given below to explain.</a:t>
            </a:r>
          </a:p>
          <a:p>
            <a:endParaRPr lang="en-US"/>
          </a:p>
          <a:p>
            <a:r>
              <a:rPr lang="en-US" b="1"/>
              <a:t>Scenario:</a:t>
            </a:r>
          </a:p>
          <a:p>
            <a:r>
              <a:rPr lang="en-US" b="0"/>
              <a:t>	Imagine you're typing a message on your smartphone. As you start typing, the phone predicts and suggests the next word or words in your sentence. This prediction is not just based on the initial letters you've typed; it also considers the context of what you've written so far.</a:t>
            </a:r>
          </a:p>
          <a:p>
            <a:endParaRPr lang="en-US" b="0"/>
          </a:p>
          <a:p>
            <a:r>
              <a:rPr lang="en-US" b="1"/>
              <a:t>Input Embeddings:</a:t>
            </a:r>
          </a:p>
          <a:p>
            <a:endParaRPr lang="en-US" b="0"/>
          </a:p>
          <a:p>
            <a:r>
              <a:rPr lang="en-US" b="0"/>
              <a:t>As you type, the language model converts each partial word or word fragment into a code that represents its meaning.</a:t>
            </a:r>
          </a:p>
          <a:p>
            <a:endParaRPr lang="en-IN" b="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292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Positional Encoding:</a:t>
            </a:r>
          </a:p>
          <a:p>
            <a:endParaRPr lang="en-US"/>
          </a:p>
          <a:p>
            <a:r>
              <a:rPr lang="en-US"/>
              <a:t>	It considers the order in which you're typing the words to understand the context. For example, </a:t>
            </a:r>
            <a:r>
              <a:rPr lang="en-US" b="1" i="1"/>
              <a:t>I like</a:t>
            </a:r>
            <a:r>
              <a:rPr lang="en-US"/>
              <a:t> might be different from </a:t>
            </a:r>
            <a:r>
              <a:rPr lang="en-US" b="1" i="1"/>
              <a:t>Like, I.</a:t>
            </a:r>
            <a:endParaRPr lang="en-IN" b="1" i="1"/>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24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Encoder:</a:t>
            </a:r>
            <a:endParaRPr lang="en-US" b="0" i="0">
              <a:solidFill>
                <a:srgbClr val="374151"/>
              </a:solidFill>
              <a:effectLst/>
              <a:latin typeface="Söhne"/>
            </a:endParaRP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The language model analyzes the words you've typed, creating hidden states that capture the context of your message.</a:t>
            </a: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1" i="0">
                <a:solidFill>
                  <a:srgbClr val="374151"/>
                </a:solidFill>
                <a:effectLst/>
                <a:latin typeface="Söhne"/>
              </a:rPr>
              <a:t>Self-Attention Mechanism:</a:t>
            </a: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It pays more attention to critical words based on the context. For instance, if you've typed "Let's meet at the," it gives more weight to locations or time-related words for better predictions.</a:t>
            </a: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1" i="0">
                <a:solidFill>
                  <a:srgbClr val="374151"/>
                </a:solidFill>
                <a:effectLst/>
                <a:latin typeface="Söhne"/>
              </a:rPr>
              <a:t>Feed-Forward Neural Network:</a:t>
            </a: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The model thinks about each word in the context of the sentence, capturing the nuances of language.</a:t>
            </a:r>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447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Decoder Layers:</a:t>
            </a:r>
            <a:endParaRPr lang="en-US" b="0" i="0">
              <a:solidFill>
                <a:srgbClr val="374151"/>
              </a:solidFill>
              <a:effectLst/>
              <a:latin typeface="Söhne"/>
            </a:endParaRP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The model predicts the next word based on what it understands so far. If you've typed "I am going to the," it might suggest words like "store" or "park" based on typical language patterns.</a:t>
            </a:r>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9848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Multi-Head Attention:</a:t>
            </a:r>
            <a:endParaRPr lang="en-US" b="0" i="0">
              <a:solidFill>
                <a:srgbClr val="374151"/>
              </a:solidFill>
              <a:effectLst/>
              <a:latin typeface="Söhne"/>
            </a:endParaRP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Different aspects of your partial sentence are considered simultaneously. For example, it looks at both the beginning and the middle of your sentence at the same time.</a:t>
            </a:r>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07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Layer Normalization:</a:t>
            </a:r>
            <a:endParaRPr lang="en-US" b="0" i="0">
              <a:solidFill>
                <a:srgbClr val="374151"/>
              </a:solidFill>
              <a:effectLst/>
              <a:latin typeface="Söhne"/>
            </a:endParaRP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Normalization helps maintain the accuracy of predictions, ensuring that the model generalizes well across different sentences.</a:t>
            </a:r>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7687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Output Layers:</a:t>
            </a:r>
            <a:endParaRPr lang="en-US" b="0" i="0">
              <a:solidFill>
                <a:srgbClr val="374151"/>
              </a:solidFill>
              <a:effectLst/>
              <a:latin typeface="Söhne"/>
            </a:endParaRPr>
          </a:p>
          <a:p>
            <a:pPr marL="228600" indent="0" algn="l">
              <a:buFont typeface="Arial" panose="020B0604020202020204" pitchFamily="34" charset="0"/>
              <a:buNone/>
            </a:pPr>
            <a:endParaRPr lang="en-US" b="0" i="0">
              <a:solidFill>
                <a:srgbClr val="374151"/>
              </a:solidFill>
              <a:effectLst/>
              <a:latin typeface="Söhne"/>
            </a:endParaRPr>
          </a:p>
          <a:p>
            <a:pPr marL="228600" indent="0" algn="l">
              <a:buFont typeface="Arial" panose="020B0604020202020204" pitchFamily="34" charset="0"/>
              <a:buNone/>
            </a:pPr>
            <a:r>
              <a:rPr lang="en-US" b="0" i="0">
                <a:solidFill>
                  <a:srgbClr val="374151"/>
                </a:solidFill>
                <a:effectLst/>
                <a:latin typeface="Söhne"/>
              </a:rPr>
              <a:t>The model generates suggestions for the next word. For instance, if you've typed </a:t>
            </a:r>
            <a:r>
              <a:rPr lang="en-US" b="1" i="1">
                <a:solidFill>
                  <a:srgbClr val="374151"/>
                </a:solidFill>
                <a:effectLst/>
                <a:latin typeface="Söhne"/>
              </a:rPr>
              <a:t>I have a</a:t>
            </a:r>
            <a:r>
              <a:rPr lang="en-US" b="0" i="0">
                <a:solidFill>
                  <a:srgbClr val="374151"/>
                </a:solidFill>
                <a:effectLst/>
                <a:latin typeface="Söhne"/>
              </a:rPr>
              <a:t>, it might suggest </a:t>
            </a:r>
            <a:r>
              <a:rPr lang="en-US" b="1" i="1">
                <a:solidFill>
                  <a:srgbClr val="374151"/>
                </a:solidFill>
                <a:effectLst/>
                <a:latin typeface="Söhne"/>
              </a:rPr>
              <a:t>meeting </a:t>
            </a:r>
            <a:r>
              <a:rPr lang="en-US" b="0" i="0">
                <a:solidFill>
                  <a:srgbClr val="374151"/>
                </a:solidFill>
                <a:effectLst/>
                <a:latin typeface="Söhne"/>
              </a:rPr>
              <a:t>or </a:t>
            </a:r>
            <a:r>
              <a:rPr lang="en-US" b="1" i="1">
                <a:solidFill>
                  <a:srgbClr val="374151"/>
                </a:solidFill>
                <a:effectLst/>
                <a:latin typeface="Söhne"/>
              </a:rPr>
              <a:t>question </a:t>
            </a:r>
            <a:r>
              <a:rPr lang="en-US" b="0" i="0">
                <a:solidFill>
                  <a:srgbClr val="374151"/>
                </a:solidFill>
                <a:effectLst/>
                <a:latin typeface="Söhne"/>
              </a:rPr>
              <a:t>based on common language usage.</a:t>
            </a:r>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7191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 </a:t>
            </a:r>
            <a:r>
              <a:rPr lang="en-US" b="0"/>
              <a:t>This slide is self-explanatory.</a:t>
            </a:r>
            <a:endParaRPr lang="en-IN" b="1"/>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098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 </a:t>
            </a:r>
            <a:r>
              <a:rPr lang="en-US" b="0"/>
              <a:t>This slide is self-explanatory.</a:t>
            </a:r>
            <a:endParaRPr lang="en-IN" b="1"/>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104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 </a:t>
            </a:r>
            <a:r>
              <a:rPr lang="en-US" b="0"/>
              <a:t>This slide is self-explanatory.</a:t>
            </a:r>
            <a:endParaRPr lang="en-IN" b="1"/>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925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 </a:t>
            </a:r>
            <a:r>
              <a:rPr lang="en-US" b="0"/>
              <a:t>This slide is self-explanatory.</a:t>
            </a:r>
            <a:endParaRPr lang="en-IN" b="1"/>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023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Instructor Note: </a:t>
            </a:r>
            <a:r>
              <a:rPr lang="en-US" b="0"/>
              <a:t>This slide is self-explanatory.</a:t>
            </a:r>
            <a:endParaRPr lang="en-IN" b="1"/>
          </a:p>
          <a:p>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802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self-explanatory.</a:t>
            </a:r>
            <a:endParaRPr lang="en-I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1729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755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191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418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8374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4110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 </a:t>
            </a:r>
            <a:r>
              <a:rPr lang="en-IN" dirty="0"/>
              <a:t>This slide is self-explanatory.</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0635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2"/>
          <a:srcRect/>
          <a:stretch/>
        </p:blipFill>
        <p:spPr>
          <a:xfrm>
            <a:off x="1" y="1"/>
            <a:ext cx="12191999" cy="6857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12424506" y="684929"/>
            <a:ext cx="914609" cy="5468596"/>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968893" y="1952340"/>
            <a:ext cx="10272749" cy="4145564"/>
          </a:xfrm>
          <a:prstGeom prst="rect">
            <a:avLst/>
          </a:prstGeom>
          <a:noFill/>
          <a:ln>
            <a:noFill/>
          </a:ln>
        </p:spPr>
        <p:txBody>
          <a:bodyPr spcFirstLastPara="1" wrap="square" lIns="91425" tIns="0" rIns="91425" bIns="0" anchor="t" anchorCtr="0">
            <a:normAutofit/>
          </a:bodyPr>
          <a:lstStyle>
            <a:lvl1pPr marL="0" indent="0">
              <a:spcBef>
                <a:spcPts val="0"/>
              </a:spcBef>
              <a:buNone/>
              <a:defRPr sz="1650" dirty="0">
                <a:solidFill>
                  <a:schemeClr val="tx1">
                    <a:lumMod val="75000"/>
                    <a:lumOff val="25000"/>
                  </a:schemeClr>
                </a:solidFill>
                <a:latin typeface="Open Sans"/>
                <a:ea typeface="Open Sans"/>
                <a:cs typeface="Open Sans"/>
              </a:defRPr>
            </a:lvl1pPr>
          </a:lstStyle>
          <a:p>
            <a:pPr marL="257175" lvl="0" indent="-257175"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968893" y="1134625"/>
            <a:ext cx="10272749" cy="677832"/>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1650">
                <a:solidFill>
                  <a:schemeClr val="tx1">
                    <a:lumMod val="75000"/>
                    <a:lumOff val="25000"/>
                  </a:schemeClr>
                </a:solidFill>
                <a:latin typeface="Open Sans"/>
                <a:ea typeface="Open Sans"/>
                <a:cs typeface="Open Sans"/>
                <a:sym typeface="Open Sans"/>
              </a:defRPr>
            </a:lvl1pPr>
            <a:lvl2pPr marL="685800" lvl="1" indent="-285750" algn="l">
              <a:lnSpc>
                <a:spcPct val="90000"/>
              </a:lnSpc>
              <a:spcBef>
                <a:spcPts val="375"/>
              </a:spcBef>
              <a:spcAft>
                <a:spcPts val="0"/>
              </a:spcAft>
              <a:buSzPts val="2400"/>
              <a:buChar char="•"/>
              <a:defRPr/>
            </a:lvl2pPr>
            <a:lvl3pPr marL="1028700" lvl="2" indent="-266700" algn="l">
              <a:lnSpc>
                <a:spcPct val="90000"/>
              </a:lnSpc>
              <a:spcBef>
                <a:spcPts val="375"/>
              </a:spcBef>
              <a:spcAft>
                <a:spcPts val="0"/>
              </a:spcAft>
              <a:buSzPts val="2000"/>
              <a:buChar char="•"/>
              <a:defRPr/>
            </a:lvl3pPr>
            <a:lvl4pPr marL="1371600" lvl="3" indent="-257175" algn="l">
              <a:lnSpc>
                <a:spcPct val="90000"/>
              </a:lnSpc>
              <a:spcBef>
                <a:spcPts val="375"/>
              </a:spcBef>
              <a:spcAft>
                <a:spcPts val="0"/>
              </a:spcAft>
              <a:buSzPts val="1800"/>
              <a:buChar char="•"/>
              <a:defRPr/>
            </a:lvl4pPr>
            <a:lvl5pPr marL="1714500" lvl="4" indent="-257175" algn="l">
              <a:lnSpc>
                <a:spcPct val="90000"/>
              </a:lnSpc>
              <a:spcBef>
                <a:spcPts val="375"/>
              </a:spcBef>
              <a:spcAft>
                <a:spcPts val="0"/>
              </a:spcAft>
              <a:buSzPts val="1800"/>
              <a:buChar char="•"/>
              <a:defRPr/>
            </a:lvl5pPr>
            <a:lvl6pPr marL="2057400" lvl="5" indent="-257175" algn="l">
              <a:lnSpc>
                <a:spcPct val="90000"/>
              </a:lnSpc>
              <a:spcBef>
                <a:spcPts val="375"/>
              </a:spcBef>
              <a:spcAft>
                <a:spcPts val="0"/>
              </a:spcAft>
              <a:buSzPts val="1800"/>
              <a:buChar char="•"/>
              <a:defRPr/>
            </a:lvl6pPr>
            <a:lvl7pPr marL="2400300" lvl="6" indent="-257175" algn="l">
              <a:lnSpc>
                <a:spcPct val="90000"/>
              </a:lnSpc>
              <a:spcBef>
                <a:spcPts val="375"/>
              </a:spcBef>
              <a:spcAft>
                <a:spcPts val="0"/>
              </a:spcAft>
              <a:buSzPts val="1800"/>
              <a:buChar char="•"/>
              <a:defRPr/>
            </a:lvl7pPr>
            <a:lvl8pPr marL="2743200" lvl="7" indent="-257175" algn="l">
              <a:lnSpc>
                <a:spcPct val="90000"/>
              </a:lnSpc>
              <a:spcBef>
                <a:spcPts val="375"/>
              </a:spcBef>
              <a:spcAft>
                <a:spcPts val="0"/>
              </a:spcAft>
              <a:buSzPts val="1800"/>
              <a:buChar char="•"/>
              <a:defRPr/>
            </a:lvl8pPr>
            <a:lvl9pPr marL="3086100" lvl="8" indent="-257175" algn="l">
              <a:lnSpc>
                <a:spcPct val="90000"/>
              </a:lnSpc>
              <a:spcBef>
                <a:spcPts val="375"/>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7620" y="172409"/>
            <a:ext cx="12207240" cy="515433"/>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1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extLst>
      <p:ext uri="{BB962C8B-B14F-4D97-AF65-F5344CB8AC3E}">
        <p14:creationId xmlns:p14="http://schemas.microsoft.com/office/powerpoint/2010/main" val="1961803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5"/>
        <p:cNvGrpSpPr/>
        <p:nvPr/>
      </p:nvGrpSpPr>
      <p:grpSpPr>
        <a:xfrm>
          <a:off x="0" y="0"/>
          <a:ext cx="0" cy="0"/>
          <a:chOff x="0" y="0"/>
          <a:chExt cx="0" cy="0"/>
        </a:xfrm>
      </p:grpSpPr>
      <p:pic>
        <p:nvPicPr>
          <p:cNvPr id="16" name="Google Shape;16;p22"/>
          <p:cNvPicPr preferRelativeResize="0"/>
          <p:nvPr/>
        </p:nvPicPr>
        <p:blipFill rotWithShape="1">
          <a:blip r:embed="rId2">
            <a:alphaModFix/>
          </a:blip>
          <a:srcRect/>
          <a:stretch/>
        </p:blipFill>
        <p:spPr>
          <a:xfrm>
            <a:off x="1" y="1"/>
            <a:ext cx="12191999" cy="6857999"/>
          </a:xfrm>
          <a:prstGeom prst="rect">
            <a:avLst/>
          </a:prstGeom>
          <a:noFill/>
          <a:ln>
            <a:noFill/>
          </a:ln>
        </p:spPr>
      </p:pic>
      <p:sp>
        <p:nvSpPr>
          <p:cNvPr id="17" name="Google Shape;17;p22"/>
          <p:cNvSpPr txBox="1">
            <a:spLocks noGrp="1"/>
          </p:cNvSpPr>
          <p:nvPr>
            <p:ph type="body" idx="1"/>
          </p:nvPr>
        </p:nvSpPr>
        <p:spPr>
          <a:xfrm>
            <a:off x="968893" y="1952340"/>
            <a:ext cx="10272749" cy="4145564"/>
          </a:xfrm>
          <a:prstGeom prst="rect">
            <a:avLst/>
          </a:prstGeom>
          <a:noFill/>
          <a:ln>
            <a:noFill/>
          </a:ln>
        </p:spPr>
        <p:txBody>
          <a:bodyPr spcFirstLastPara="1" wrap="square" lIns="91425" tIns="0" rIns="91425" bIns="0" anchor="t" anchorCtr="0">
            <a:normAutofit/>
          </a:bodyPr>
          <a:lstStyle>
            <a:lvl1pPr marL="342900" lvl="0" indent="-171450" algn="l">
              <a:lnSpc>
                <a:spcPct val="114000"/>
              </a:lnSpc>
              <a:spcBef>
                <a:spcPts val="0"/>
              </a:spcBef>
              <a:spcAft>
                <a:spcPts val="0"/>
              </a:spcAft>
              <a:buClr>
                <a:srgbClr val="3F3F3F"/>
              </a:buClr>
              <a:buSzPts val="2200"/>
              <a:buNone/>
              <a:defRPr sz="1650">
                <a:solidFill>
                  <a:srgbClr val="3F3F3F"/>
                </a:solidFill>
                <a:latin typeface="Open Sans"/>
                <a:ea typeface="Open Sans"/>
                <a:cs typeface="Open Sans"/>
                <a:sym typeface="Open Sans"/>
              </a:defRPr>
            </a:lvl1pPr>
            <a:lvl2pPr marL="685800" lvl="1" indent="-257175" algn="l">
              <a:lnSpc>
                <a:spcPct val="114000"/>
              </a:lnSpc>
              <a:spcBef>
                <a:spcPts val="375"/>
              </a:spcBef>
              <a:spcAft>
                <a:spcPts val="0"/>
              </a:spcAft>
              <a:buClr>
                <a:srgbClr val="3F3F3F"/>
              </a:buClr>
              <a:buSzPts val="1800"/>
              <a:buChar char="•"/>
              <a:defRPr/>
            </a:lvl2pPr>
            <a:lvl3pPr marL="1028700" lvl="2" indent="-257175" algn="l">
              <a:lnSpc>
                <a:spcPct val="114000"/>
              </a:lnSpc>
              <a:spcBef>
                <a:spcPts val="375"/>
              </a:spcBef>
              <a:spcAft>
                <a:spcPts val="0"/>
              </a:spcAft>
              <a:buClr>
                <a:srgbClr val="3F3F3F"/>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 name="Google Shape;18;p22"/>
          <p:cNvSpPr txBox="1">
            <a:spLocks noGrp="1"/>
          </p:cNvSpPr>
          <p:nvPr>
            <p:ph type="body" idx="2"/>
          </p:nvPr>
        </p:nvSpPr>
        <p:spPr>
          <a:xfrm>
            <a:off x="968893" y="1134625"/>
            <a:ext cx="10272749" cy="677832"/>
          </a:xfrm>
          <a:prstGeom prst="rect">
            <a:avLst/>
          </a:prstGeom>
          <a:noFill/>
          <a:ln>
            <a:noFill/>
          </a:ln>
        </p:spPr>
        <p:txBody>
          <a:bodyPr spcFirstLastPara="1" wrap="square" lIns="91425" tIns="0" rIns="91425" bIns="0" anchor="t" anchorCtr="0">
            <a:normAutofit/>
          </a:bodyPr>
          <a:lstStyle>
            <a:lvl1pPr marL="342900" lvl="0" indent="-171450" algn="ctr">
              <a:lnSpc>
                <a:spcPct val="115000"/>
              </a:lnSpc>
              <a:spcBef>
                <a:spcPts val="0"/>
              </a:spcBef>
              <a:spcAft>
                <a:spcPts val="0"/>
              </a:spcAft>
              <a:buClr>
                <a:srgbClr val="3F3F3F"/>
              </a:buClr>
              <a:buSzPts val="2800"/>
              <a:buFont typeface="Arial"/>
              <a:buNone/>
              <a:defRPr sz="1650">
                <a:solidFill>
                  <a:srgbClr val="3F3F3F"/>
                </a:solidFill>
                <a:latin typeface="Open Sans"/>
                <a:ea typeface="Open Sans"/>
                <a:cs typeface="Open Sans"/>
                <a:sym typeface="Open Sans"/>
              </a:defRPr>
            </a:lvl1pPr>
            <a:lvl2pPr marL="685800" lvl="1" indent="-285750" algn="l">
              <a:lnSpc>
                <a:spcPct val="90000"/>
              </a:lnSpc>
              <a:spcBef>
                <a:spcPts val="375"/>
              </a:spcBef>
              <a:spcAft>
                <a:spcPts val="0"/>
              </a:spcAft>
              <a:buClr>
                <a:srgbClr val="3F3F3F"/>
              </a:buClr>
              <a:buSzPts val="2400"/>
              <a:buChar char="•"/>
              <a:defRPr/>
            </a:lvl2pPr>
            <a:lvl3pPr marL="1028700" lvl="2" indent="-266700" algn="l">
              <a:lnSpc>
                <a:spcPct val="90000"/>
              </a:lnSpc>
              <a:spcBef>
                <a:spcPts val="375"/>
              </a:spcBef>
              <a:spcAft>
                <a:spcPts val="0"/>
              </a:spcAft>
              <a:buClr>
                <a:srgbClr val="3F3F3F"/>
              </a:buClr>
              <a:buSzPts val="20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19" name="Google Shape;19;p22" descr="A picture containing colorfulness, pattern, rectangle, screenshot&#10;&#10;Description automatically generated"/>
          <p:cNvPicPr preferRelativeResize="0"/>
          <p:nvPr/>
        </p:nvPicPr>
        <p:blipFill rotWithShape="1">
          <a:blip r:embed="rId3">
            <a:alphaModFix/>
          </a:blip>
          <a:srcRect/>
          <a:stretch/>
        </p:blipFill>
        <p:spPr>
          <a:xfrm>
            <a:off x="12424506" y="684929"/>
            <a:ext cx="914609" cy="5468596"/>
          </a:xfrm>
          <a:prstGeom prst="rect">
            <a:avLst/>
          </a:prstGeom>
          <a:noFill/>
          <a:ln>
            <a:noFill/>
          </a:ln>
        </p:spPr>
      </p:pic>
      <p:sp>
        <p:nvSpPr>
          <p:cNvPr id="20" name="Google Shape;20;p22"/>
          <p:cNvSpPr txBox="1">
            <a:spLocks noGrp="1"/>
          </p:cNvSpPr>
          <p:nvPr>
            <p:ph type="title"/>
          </p:nvPr>
        </p:nvSpPr>
        <p:spPr>
          <a:xfrm>
            <a:off x="-7620" y="172409"/>
            <a:ext cx="12207240" cy="51543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1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87517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_Slide_Buleet_points">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1" y="1"/>
            <a:ext cx="12191999" cy="6857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424506" y="684929"/>
            <a:ext cx="914609" cy="5468596"/>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968893" y="1134625"/>
            <a:ext cx="10272749" cy="677832"/>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171450" marR="0" lvl="0" indent="-171450" algn="l" defTabSz="6858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171450" lvl="0" indent="-17145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964369" y="1959477"/>
            <a:ext cx="10272750" cy="4138426"/>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736997" indent="-234554" defTabSz="806054">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7620" y="172409"/>
            <a:ext cx="12207240" cy="515433"/>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1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338847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37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gif"/><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t>Generative AI Capabilities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A7114070-0C91-34CC-48DA-495554995E9C}"/>
              </a:ext>
            </a:extLst>
          </p:cNvPr>
          <p:cNvSpPr>
            <a:spLocks noGrp="1"/>
          </p:cNvSpPr>
          <p:nvPr>
            <p:ph type="body" idx="10"/>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Large Language Models (LLMs) are state-of-the-art AI models designed to comprehend and generate human language.</a:t>
            </a:r>
          </a:p>
          <a:p>
            <a:endParaRPr lang="en-US"/>
          </a:p>
        </p:txBody>
      </p:sp>
      <p:sp>
        <p:nvSpPr>
          <p:cNvPr id="4" name="Title 3">
            <a:extLst>
              <a:ext uri="{FF2B5EF4-FFF2-40B4-BE49-F238E27FC236}">
                <a16:creationId xmlns:a16="http://schemas.microsoft.com/office/drawing/2014/main" id="{7074E673-8AFE-22F1-B3F1-6D944D11B219}"/>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Large Language Models</a:t>
            </a:r>
            <a:endParaRPr lang="en-IN"/>
          </a:p>
        </p:txBody>
      </p:sp>
      <p:grpSp>
        <p:nvGrpSpPr>
          <p:cNvPr id="2" name="Group 1">
            <a:extLst>
              <a:ext uri="{FF2B5EF4-FFF2-40B4-BE49-F238E27FC236}">
                <a16:creationId xmlns:a16="http://schemas.microsoft.com/office/drawing/2014/main" id="{6913F7C1-6F18-6FD4-1243-44BA2EC9730C}"/>
              </a:ext>
            </a:extLst>
          </p:cNvPr>
          <p:cNvGrpSpPr/>
          <p:nvPr/>
        </p:nvGrpSpPr>
        <p:grpSpPr>
          <a:xfrm>
            <a:off x="1313713" y="2074431"/>
            <a:ext cx="9713277" cy="3834360"/>
            <a:chOff x="1751617" y="2765908"/>
            <a:chExt cx="12951036" cy="5112480"/>
          </a:xfrm>
        </p:grpSpPr>
        <p:sp>
          <p:nvSpPr>
            <p:cNvPr id="6" name="Round Same Side Corner Rectangle 11">
              <a:extLst>
                <a:ext uri="{FF2B5EF4-FFF2-40B4-BE49-F238E27FC236}">
                  <a16:creationId xmlns:a16="http://schemas.microsoft.com/office/drawing/2014/main" id="{5FE3FFD8-B3A5-8E10-FC30-D17C1FEDE3F8}"/>
                </a:ext>
              </a:extLst>
            </p:cNvPr>
            <p:cNvSpPr/>
            <p:nvPr/>
          </p:nvSpPr>
          <p:spPr>
            <a:xfrm rot="5400000">
              <a:off x="8792021" y="-1838672"/>
              <a:ext cx="1306050" cy="10515214"/>
            </a:xfrm>
            <a:prstGeom prst="round2SameRect">
              <a:avLst>
                <a:gd name="adj1" fmla="val 9437"/>
                <a:gd name="adj2" fmla="val 0"/>
              </a:avLst>
            </a:prstGeom>
            <a:solidFill>
              <a:schemeClr val="bg1"/>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544D6E97-AF4C-A0FD-E6FD-B4E06C613B4A}"/>
                </a:ext>
              </a:extLst>
            </p:cNvPr>
            <p:cNvGrpSpPr/>
            <p:nvPr/>
          </p:nvGrpSpPr>
          <p:grpSpPr>
            <a:xfrm>
              <a:off x="1769725" y="2765908"/>
              <a:ext cx="2621964" cy="1306051"/>
              <a:chOff x="3393463" y="1259129"/>
              <a:chExt cx="3226073" cy="2172379"/>
            </a:xfrm>
          </p:grpSpPr>
          <p:sp>
            <p:nvSpPr>
              <p:cNvPr id="8" name="Round Same Side Corner Rectangle 6">
                <a:extLst>
                  <a:ext uri="{FF2B5EF4-FFF2-40B4-BE49-F238E27FC236}">
                    <a16:creationId xmlns:a16="http://schemas.microsoft.com/office/drawing/2014/main" id="{25FED6A7-7BD3-9946-22FE-1A4397984704}"/>
                  </a:ext>
                </a:extLst>
              </p:cNvPr>
              <p:cNvSpPr/>
              <p:nvPr/>
            </p:nvSpPr>
            <p:spPr>
              <a:xfrm rot="16200000">
                <a:off x="3798247" y="854345"/>
                <a:ext cx="2172379" cy="2981948"/>
              </a:xfrm>
              <a:prstGeom prst="round2SameRect">
                <a:avLst>
                  <a:gd name="adj1" fmla="val 9636"/>
                  <a:gd name="adj2" fmla="val 0"/>
                </a:avLst>
              </a:prstGeom>
              <a:solidFill>
                <a:srgbClr val="FF8585"/>
              </a:solidFill>
              <a:ln>
                <a:solidFill>
                  <a:srgbClr val="FF85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Isosceles Triangle 8">
                <a:extLst>
                  <a:ext uri="{FF2B5EF4-FFF2-40B4-BE49-F238E27FC236}">
                    <a16:creationId xmlns:a16="http://schemas.microsoft.com/office/drawing/2014/main" id="{55DE27BC-9B65-77D9-17E8-43BAC04FED91}"/>
                  </a:ext>
                </a:extLst>
              </p:cNvPr>
              <p:cNvSpPr/>
              <p:nvPr/>
            </p:nvSpPr>
            <p:spPr>
              <a:xfrm rot="5400000">
                <a:off x="6257404" y="2218499"/>
                <a:ext cx="470624" cy="253641"/>
              </a:xfrm>
              <a:prstGeom prst="triangle">
                <a:avLst/>
              </a:prstGeom>
              <a:solidFill>
                <a:srgbClr val="FF85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bg1"/>
                  </a:solidFill>
                </a:endParaRPr>
              </a:p>
            </p:txBody>
          </p:sp>
          <p:sp>
            <p:nvSpPr>
              <p:cNvPr id="10" name="TextBox 9">
                <a:extLst>
                  <a:ext uri="{FF2B5EF4-FFF2-40B4-BE49-F238E27FC236}">
                    <a16:creationId xmlns:a16="http://schemas.microsoft.com/office/drawing/2014/main" id="{1CB7BF74-FDAD-39F0-B2CB-60A6D022A72B}"/>
                  </a:ext>
                </a:extLst>
              </p:cNvPr>
              <p:cNvSpPr txBox="1"/>
              <p:nvPr/>
            </p:nvSpPr>
            <p:spPr>
              <a:xfrm>
                <a:off x="3476590" y="1938545"/>
                <a:ext cx="2817813" cy="760429"/>
              </a:xfrm>
              <a:prstGeom prst="rect">
                <a:avLst/>
              </a:prstGeom>
              <a:noFill/>
            </p:spPr>
            <p:txBody>
              <a:bodyPr wrap="square" rtlCol="0"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lvl="0" algn="ctr">
                  <a:lnSpc>
                    <a:spcPct val="115000"/>
                  </a:lnSpc>
                </a:pPr>
                <a:r>
                  <a:rPr lang="en-US" sz="16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Large</a:t>
                </a:r>
              </a:p>
            </p:txBody>
          </p:sp>
        </p:grpSp>
        <p:sp>
          <p:nvSpPr>
            <p:cNvPr id="11" name="TextBox 10">
              <a:extLst>
                <a:ext uri="{FF2B5EF4-FFF2-40B4-BE49-F238E27FC236}">
                  <a16:creationId xmlns:a16="http://schemas.microsoft.com/office/drawing/2014/main" id="{8699DEB3-EA96-0937-7D07-73F1BC3AE65F}"/>
                </a:ext>
              </a:extLst>
            </p:cNvPr>
            <p:cNvSpPr txBox="1"/>
            <p:nvPr/>
          </p:nvSpPr>
          <p:spPr>
            <a:xfrm>
              <a:off x="4565922" y="3033539"/>
              <a:ext cx="9852792" cy="846514"/>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pPr>
              <a:r>
                <a:rPr lang="en-US" sz="1650">
                  <a:solidFill>
                    <a:srgbClr val="404040"/>
                  </a:solidFill>
                  <a:latin typeface="Open Sans" panose="020B0606030504020204" pitchFamily="34" charset="0"/>
                  <a:ea typeface="Open Sans" panose="020B0606030504020204" pitchFamily="34" charset="0"/>
                  <a:cs typeface="Open Sans" panose="020B0606030504020204" pitchFamily="34" charset="0"/>
                </a:rPr>
                <a:t>Refers to the significant size and complexity of these models, which contains hundreds of millions or even billions of parameters</a:t>
              </a:r>
              <a:endParaRPr lang="en-GB" sz="1650">
                <a:solidFill>
                  <a:srgbClr val="40404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ound Same Side Corner Rectangle 42">
              <a:extLst>
                <a:ext uri="{FF2B5EF4-FFF2-40B4-BE49-F238E27FC236}">
                  <a16:creationId xmlns:a16="http://schemas.microsoft.com/office/drawing/2014/main" id="{38028487-1D01-AA84-025C-95E99F5F1F2F}"/>
                </a:ext>
              </a:extLst>
            </p:cNvPr>
            <p:cNvSpPr/>
            <p:nvPr/>
          </p:nvSpPr>
          <p:spPr>
            <a:xfrm rot="5400000">
              <a:off x="8792021" y="62599"/>
              <a:ext cx="1306049" cy="10515214"/>
            </a:xfrm>
            <a:prstGeom prst="round2SameRect">
              <a:avLst>
                <a:gd name="adj1" fmla="val 10749"/>
                <a:gd name="adj2" fmla="val 0"/>
              </a:avLst>
            </a:prstGeom>
            <a:solidFill>
              <a:schemeClr val="bg1"/>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3" name="Group 12">
              <a:extLst>
                <a:ext uri="{FF2B5EF4-FFF2-40B4-BE49-F238E27FC236}">
                  <a16:creationId xmlns:a16="http://schemas.microsoft.com/office/drawing/2014/main" id="{F2B8D004-7152-1083-BABA-637408D7FAF2}"/>
                </a:ext>
              </a:extLst>
            </p:cNvPr>
            <p:cNvGrpSpPr/>
            <p:nvPr/>
          </p:nvGrpSpPr>
          <p:grpSpPr>
            <a:xfrm>
              <a:off x="1769725" y="4668282"/>
              <a:ext cx="2631732" cy="1306869"/>
              <a:chOff x="3393462" y="4028839"/>
              <a:chExt cx="3238091" cy="1938053"/>
            </a:xfrm>
          </p:grpSpPr>
          <p:sp>
            <p:nvSpPr>
              <p:cNvPr id="14" name="Round Same Side Corner Rectangle 43">
                <a:extLst>
                  <a:ext uri="{FF2B5EF4-FFF2-40B4-BE49-F238E27FC236}">
                    <a16:creationId xmlns:a16="http://schemas.microsoft.com/office/drawing/2014/main" id="{084BCDC9-9C6C-15F1-3199-9C18D9370D08}"/>
                  </a:ext>
                </a:extLst>
              </p:cNvPr>
              <p:cNvSpPr/>
              <p:nvPr/>
            </p:nvSpPr>
            <p:spPr>
              <a:xfrm rot="16200000">
                <a:off x="3915404" y="3506897"/>
                <a:ext cx="1938053" cy="2981937"/>
              </a:xfrm>
              <a:prstGeom prst="round2SameRect">
                <a:avLst>
                  <a:gd name="adj1" fmla="val 11549"/>
                  <a:gd name="adj2" fmla="val 0"/>
                </a:avLst>
              </a:prstGeom>
              <a:solidFill>
                <a:srgbClr val="17BFAB"/>
              </a:solidFill>
              <a:ln>
                <a:solidFill>
                  <a:srgbClr val="17BF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Isosceles Triangle 14">
                <a:extLst>
                  <a:ext uri="{FF2B5EF4-FFF2-40B4-BE49-F238E27FC236}">
                    <a16:creationId xmlns:a16="http://schemas.microsoft.com/office/drawing/2014/main" id="{FB33AD9C-E557-570D-3BDC-566FDD32D03F}"/>
                  </a:ext>
                </a:extLst>
              </p:cNvPr>
              <p:cNvSpPr/>
              <p:nvPr/>
            </p:nvSpPr>
            <p:spPr>
              <a:xfrm rot="5400000">
                <a:off x="6269421" y="4871045"/>
                <a:ext cx="470624" cy="253641"/>
              </a:xfrm>
              <a:prstGeom prst="triangle">
                <a:avLst/>
              </a:prstGeom>
              <a:solidFill>
                <a:srgbClr val="17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bg1"/>
                  </a:solidFill>
                </a:endParaRPr>
              </a:p>
            </p:txBody>
          </p:sp>
          <p:sp>
            <p:nvSpPr>
              <p:cNvPr id="16" name="TextBox 15">
                <a:extLst>
                  <a:ext uri="{FF2B5EF4-FFF2-40B4-BE49-F238E27FC236}">
                    <a16:creationId xmlns:a16="http://schemas.microsoft.com/office/drawing/2014/main" id="{3096A5A3-91C2-B83B-809E-E210C02DC5B1}"/>
                  </a:ext>
                </a:extLst>
              </p:cNvPr>
              <p:cNvSpPr txBox="1"/>
              <p:nvPr/>
            </p:nvSpPr>
            <p:spPr>
              <a:xfrm>
                <a:off x="3604220" y="4656758"/>
                <a:ext cx="2561647" cy="677980"/>
              </a:xfrm>
              <a:prstGeom prst="rect">
                <a:avLst/>
              </a:prstGeom>
              <a:noFill/>
            </p:spPr>
            <p:txBody>
              <a:bodyPr wrap="square" rtlCol="0"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lvl="0" algn="ctr">
                  <a:lnSpc>
                    <a:spcPct val="115000"/>
                  </a:lnSpc>
                </a:pPr>
                <a:r>
                  <a:rPr lang="en-US" sz="16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Language</a:t>
                </a:r>
              </a:p>
            </p:txBody>
          </p:sp>
        </p:grpSp>
        <p:sp>
          <p:nvSpPr>
            <p:cNvPr id="17" name="TextBox 16">
              <a:extLst>
                <a:ext uri="{FF2B5EF4-FFF2-40B4-BE49-F238E27FC236}">
                  <a16:creationId xmlns:a16="http://schemas.microsoft.com/office/drawing/2014/main" id="{30E32E7D-AF9F-5F56-5B11-909BCF25C26D}"/>
                </a:ext>
              </a:extLst>
            </p:cNvPr>
            <p:cNvSpPr txBox="1"/>
            <p:nvPr/>
          </p:nvSpPr>
          <p:spPr>
            <a:xfrm>
              <a:off x="4565921" y="4933077"/>
              <a:ext cx="9542916" cy="846514"/>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lvl="0">
                <a:lnSpc>
                  <a:spcPct val="115000"/>
                </a:lnSpc>
              </a:pPr>
              <a:r>
                <a:rPr lang="en-US" sz="1650">
                  <a:solidFill>
                    <a:srgbClr val="404040"/>
                  </a:solidFill>
                  <a:latin typeface="Open Sans" panose="020B0606030504020204" pitchFamily="34" charset="0"/>
                  <a:ea typeface="Open Sans" panose="020B0606030504020204" pitchFamily="34" charset="0"/>
                  <a:cs typeface="Open Sans" panose="020B0606030504020204" pitchFamily="34" charset="0"/>
                </a:rPr>
                <a:t>Denotes their primary function, which is to understand and generate human language</a:t>
              </a:r>
            </a:p>
          </p:txBody>
        </p:sp>
        <p:sp>
          <p:nvSpPr>
            <p:cNvPr id="18" name="Round Same Side Corner Rectangle 47">
              <a:extLst>
                <a:ext uri="{FF2B5EF4-FFF2-40B4-BE49-F238E27FC236}">
                  <a16:creationId xmlns:a16="http://schemas.microsoft.com/office/drawing/2014/main" id="{7C5DEE22-F780-DC7E-4C5E-A257F81CB905}"/>
                </a:ext>
              </a:extLst>
            </p:cNvPr>
            <p:cNvSpPr/>
            <p:nvPr/>
          </p:nvSpPr>
          <p:spPr>
            <a:xfrm rot="5400000">
              <a:off x="8791611" y="1966855"/>
              <a:ext cx="1306869" cy="10515214"/>
            </a:xfrm>
            <a:prstGeom prst="round2SameRect">
              <a:avLst>
                <a:gd name="adj1" fmla="val 11318"/>
                <a:gd name="adj2" fmla="val 0"/>
              </a:avLst>
            </a:prstGeom>
            <a:solidFill>
              <a:schemeClr val="bg1"/>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9" name="Group 18">
              <a:extLst>
                <a:ext uri="{FF2B5EF4-FFF2-40B4-BE49-F238E27FC236}">
                  <a16:creationId xmlns:a16="http://schemas.microsoft.com/office/drawing/2014/main" id="{0C0477EC-5430-8762-596C-50A137F35091}"/>
                </a:ext>
              </a:extLst>
            </p:cNvPr>
            <p:cNvGrpSpPr/>
            <p:nvPr/>
          </p:nvGrpSpPr>
          <p:grpSpPr>
            <a:xfrm>
              <a:off x="1751617" y="6570699"/>
              <a:ext cx="2640073" cy="1307689"/>
              <a:chOff x="3393462" y="6347275"/>
              <a:chExt cx="3248354" cy="1938053"/>
            </a:xfrm>
          </p:grpSpPr>
          <p:sp>
            <p:nvSpPr>
              <p:cNvPr id="20" name="Round Same Side Corner Rectangle 48">
                <a:extLst>
                  <a:ext uri="{FF2B5EF4-FFF2-40B4-BE49-F238E27FC236}">
                    <a16:creationId xmlns:a16="http://schemas.microsoft.com/office/drawing/2014/main" id="{A8351B9C-B53D-B68D-5569-E356E941C742}"/>
                  </a:ext>
                </a:extLst>
              </p:cNvPr>
              <p:cNvSpPr/>
              <p:nvPr/>
            </p:nvSpPr>
            <p:spPr>
              <a:xfrm rot="16200000">
                <a:off x="3915398" y="5825339"/>
                <a:ext cx="1938053" cy="2981926"/>
              </a:xfrm>
              <a:prstGeom prst="round2SameRect">
                <a:avLst>
                  <a:gd name="adj1" fmla="val 11549"/>
                  <a:gd name="adj2" fmla="val 0"/>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8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Isosceles Triangle 20">
                <a:extLst>
                  <a:ext uri="{FF2B5EF4-FFF2-40B4-BE49-F238E27FC236}">
                    <a16:creationId xmlns:a16="http://schemas.microsoft.com/office/drawing/2014/main" id="{FCE4F1E6-7E75-5B5C-0501-BAE4000B2489}"/>
                  </a:ext>
                </a:extLst>
              </p:cNvPr>
              <p:cNvSpPr/>
              <p:nvPr/>
            </p:nvSpPr>
            <p:spPr>
              <a:xfrm rot="5400000">
                <a:off x="6279684" y="7176704"/>
                <a:ext cx="470624" cy="253641"/>
              </a:xfrm>
              <a:prstGeom prst="triangle">
                <a:avLst/>
              </a:prstGeom>
              <a:solidFill>
                <a:srgbClr val="41A0CB"/>
              </a:solidFill>
              <a:ln>
                <a:solidFill>
                  <a:srgbClr val="41A0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bg1"/>
                  </a:solidFill>
                </a:endParaRPr>
              </a:p>
            </p:txBody>
          </p:sp>
          <p:sp>
            <p:nvSpPr>
              <p:cNvPr id="22" name="TextBox 21">
                <a:extLst>
                  <a:ext uri="{FF2B5EF4-FFF2-40B4-BE49-F238E27FC236}">
                    <a16:creationId xmlns:a16="http://schemas.microsoft.com/office/drawing/2014/main" id="{EA37417C-7214-9BAA-CF4E-F96F4FB8944A}"/>
                  </a:ext>
                </a:extLst>
              </p:cNvPr>
              <p:cNvSpPr txBox="1"/>
              <p:nvPr/>
            </p:nvSpPr>
            <p:spPr>
              <a:xfrm>
                <a:off x="3604209" y="6999100"/>
                <a:ext cx="2561648" cy="677555"/>
              </a:xfrm>
              <a:prstGeom prst="rect">
                <a:avLst/>
              </a:prstGeom>
              <a:noFill/>
            </p:spPr>
            <p:txBody>
              <a:bodyPr wrap="square" rtlCol="0"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pPr>
                <a:r>
                  <a:rPr lang="en-US" sz="1650">
                    <a:latin typeface="Open Sans Semibold" panose="020B0706030804020204" pitchFamily="34" charset="0"/>
                    <a:ea typeface="Open Sans Semibold" panose="020B0706030804020204" pitchFamily="34" charset="0"/>
                    <a:cs typeface="Open Sans Semibold" panose="020B0706030804020204" pitchFamily="34" charset="0"/>
                  </a:rPr>
                  <a:t>Model</a:t>
                </a:r>
              </a:p>
            </p:txBody>
          </p:sp>
        </p:grpSp>
        <p:sp>
          <p:nvSpPr>
            <p:cNvPr id="23" name="TextBox 22">
              <a:extLst>
                <a:ext uri="{FF2B5EF4-FFF2-40B4-BE49-F238E27FC236}">
                  <a16:creationId xmlns:a16="http://schemas.microsoft.com/office/drawing/2014/main" id="{2B45BDA0-EB56-9245-44BB-BE067D7B8B83}"/>
                </a:ext>
              </a:extLst>
            </p:cNvPr>
            <p:cNvSpPr txBox="1"/>
            <p:nvPr/>
          </p:nvSpPr>
          <p:spPr>
            <a:xfrm>
              <a:off x="4565921" y="6806955"/>
              <a:ext cx="9542916" cy="846514"/>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0" indent="0">
                <a:lnSpc>
                  <a:spcPct val="115000"/>
                </a:lnSpc>
                <a:buNone/>
              </a:pPr>
              <a:r>
                <a:rPr lang="en-US" sz="1650">
                  <a:solidFill>
                    <a:srgbClr val="404040"/>
                  </a:solidFill>
                </a:rPr>
                <a:t>Describes them as mathematical representations that capture the patterns and structure of language data</a:t>
              </a:r>
            </a:p>
          </p:txBody>
        </p:sp>
      </p:grpSp>
      <p:sp>
        <p:nvSpPr>
          <p:cNvPr id="5" name="Brandline_LVC">
            <a:extLst>
              <a:ext uri="{FF2B5EF4-FFF2-40B4-BE49-F238E27FC236}">
                <a16:creationId xmlns:a16="http://schemas.microsoft.com/office/drawing/2014/main" id="{5B8265AC-1C10-82E5-E09A-15BB872D5EF9}"/>
              </a:ext>
            </a:extLst>
          </p:cNvPr>
          <p:cNvSpPr/>
          <p:nvPr/>
        </p:nvSpPr>
        <p:spPr>
          <a:xfrm>
            <a:off x="4152900" y="612243"/>
            <a:ext cx="3897869"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IN" sz="1013"/>
          </a:p>
        </p:txBody>
      </p:sp>
    </p:spTree>
    <p:extLst>
      <p:ext uri="{BB962C8B-B14F-4D97-AF65-F5344CB8AC3E}">
        <p14:creationId xmlns:p14="http://schemas.microsoft.com/office/powerpoint/2010/main" val="239859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2" name="Group 41">
            <a:extLst>
              <a:ext uri="{FF2B5EF4-FFF2-40B4-BE49-F238E27FC236}">
                <a16:creationId xmlns:a16="http://schemas.microsoft.com/office/drawing/2014/main" id="{CDB87D00-35B0-E46B-A27B-FDBF65CAA6A1}"/>
              </a:ext>
            </a:extLst>
          </p:cNvPr>
          <p:cNvGrpSpPr/>
          <p:nvPr/>
        </p:nvGrpSpPr>
        <p:grpSpPr>
          <a:xfrm>
            <a:off x="398158" y="3145047"/>
            <a:ext cx="11384267" cy="1518301"/>
            <a:chOff x="530877" y="4193395"/>
            <a:chExt cx="15179023" cy="2024401"/>
          </a:xfrm>
        </p:grpSpPr>
        <p:sp>
          <p:nvSpPr>
            <p:cNvPr id="43" name="Rectangle 42">
              <a:extLst>
                <a:ext uri="{FF2B5EF4-FFF2-40B4-BE49-F238E27FC236}">
                  <a16:creationId xmlns:a16="http://schemas.microsoft.com/office/drawing/2014/main" id="{7C5E0331-FA16-7254-D78D-30F2369FEF5D}"/>
                </a:ext>
              </a:extLst>
            </p:cNvPr>
            <p:cNvSpPr/>
            <p:nvPr/>
          </p:nvSpPr>
          <p:spPr>
            <a:xfrm>
              <a:off x="530877" y="4468401"/>
              <a:ext cx="15179023" cy="1749395"/>
            </a:xfrm>
            <a:prstGeom prst="rect">
              <a:avLst/>
            </a:prstGeom>
            <a:noFill/>
            <a:ln w="38100">
              <a:solidFill>
                <a:srgbClr val="FFD5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44" name="Isosceles Triangle 43">
              <a:extLst>
                <a:ext uri="{FF2B5EF4-FFF2-40B4-BE49-F238E27FC236}">
                  <a16:creationId xmlns:a16="http://schemas.microsoft.com/office/drawing/2014/main" id="{5985685B-C3B6-F224-B04F-7EF49B386B8B}"/>
                </a:ext>
              </a:extLst>
            </p:cNvPr>
            <p:cNvSpPr/>
            <p:nvPr/>
          </p:nvSpPr>
          <p:spPr>
            <a:xfrm>
              <a:off x="3216887" y="4193395"/>
              <a:ext cx="432408" cy="265811"/>
            </a:xfrm>
            <a:prstGeom prst="triangle">
              <a:avLst/>
            </a:prstGeom>
            <a:solidFill>
              <a:srgbClr val="FFD5A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45" name="Rectangle 44">
              <a:extLst>
                <a:ext uri="{FF2B5EF4-FFF2-40B4-BE49-F238E27FC236}">
                  <a16:creationId xmlns:a16="http://schemas.microsoft.com/office/drawing/2014/main" id="{E8CAC799-A52D-44CF-E79C-22667E7FFD89}"/>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process involves breaking down text into smaller units called tokens, which can be words, phrases, or even individual characters.</a:t>
              </a:r>
            </a:p>
          </p:txBody>
        </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490273"/>
            <a:ext cx="9145318" cy="1579944"/>
            <a:chOff x="1549687" y="1987031"/>
            <a:chExt cx="12193757" cy="2106592"/>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pic>
          <p:nvPicPr>
            <p:cNvPr id="46" name="Picture 45">
              <a:extLst>
                <a:ext uri="{FF2B5EF4-FFF2-40B4-BE49-F238E27FC236}">
                  <a16:creationId xmlns:a16="http://schemas.microsoft.com/office/drawing/2014/main" id="{734C3559-2410-551F-61E7-899E97EB70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572" y="1987031"/>
              <a:ext cx="752232" cy="744444"/>
            </a:xfrm>
            <a:prstGeom prst="rect">
              <a:avLst/>
            </a:prstGeom>
          </p:spPr>
        </p:pic>
      </p:grpSp>
      <p:sp>
        <p:nvSpPr>
          <p:cNvPr id="49" name="Brandline_LVC">
            <a:extLst>
              <a:ext uri="{FF2B5EF4-FFF2-40B4-BE49-F238E27FC236}">
                <a16:creationId xmlns:a16="http://schemas.microsoft.com/office/drawing/2014/main" id="{A5DDADAC-361B-EE3A-1F05-6E4290EF7694}"/>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311986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solidFill>
                  <a:schemeClr val="tx1">
                    <a:lumMod val="75000"/>
                    <a:lumOff val="25000"/>
                  </a:schemeClr>
                </a:solidFill>
              </a:rPr>
              <a:t>Components of LLMs</a:t>
            </a:r>
            <a:endParaRPr lang="en-IN">
              <a:solidFill>
                <a:schemeClr val="tx1">
                  <a:lumMod val="75000"/>
                  <a:lumOff val="25000"/>
                </a:schemeClr>
              </a:solidFill>
            </a:endParaRPr>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 name="Group 1">
            <a:extLst>
              <a:ext uri="{FF2B5EF4-FFF2-40B4-BE49-F238E27FC236}">
                <a16:creationId xmlns:a16="http://schemas.microsoft.com/office/drawing/2014/main" id="{E031066C-0FF9-1118-FADD-A6BE36472C04}"/>
              </a:ext>
            </a:extLst>
          </p:cNvPr>
          <p:cNvGrpSpPr/>
          <p:nvPr/>
        </p:nvGrpSpPr>
        <p:grpSpPr>
          <a:xfrm>
            <a:off x="398158" y="3145047"/>
            <a:ext cx="11384267" cy="1518301"/>
            <a:chOff x="530877" y="4193395"/>
            <a:chExt cx="15179023" cy="2024401"/>
          </a:xfrm>
        </p:grpSpPr>
        <p:sp>
          <p:nvSpPr>
            <p:cNvPr id="18" name="Rectangle 17">
              <a:extLst>
                <a:ext uri="{FF2B5EF4-FFF2-40B4-BE49-F238E27FC236}">
                  <a16:creationId xmlns:a16="http://schemas.microsoft.com/office/drawing/2014/main" id="{893DEC09-D81E-8567-2651-F8F4B9D44B1F}"/>
                </a:ext>
              </a:extLst>
            </p:cNvPr>
            <p:cNvSpPr/>
            <p:nvPr/>
          </p:nvSpPr>
          <p:spPr>
            <a:xfrm>
              <a:off x="530877" y="4468401"/>
              <a:ext cx="15179023" cy="1749395"/>
            </a:xfrm>
            <a:prstGeom prst="rect">
              <a:avLst/>
            </a:prstGeom>
            <a:noFill/>
            <a:ln w="38100">
              <a:solidFill>
                <a:srgbClr val="AAD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19" name="Isosceles Triangle 18">
              <a:extLst>
                <a:ext uri="{FF2B5EF4-FFF2-40B4-BE49-F238E27FC236}">
                  <a16:creationId xmlns:a16="http://schemas.microsoft.com/office/drawing/2014/main" id="{3E30E9A9-9DD0-2C06-0B4B-36D5DAD6D4EC}"/>
                </a:ext>
              </a:extLst>
            </p:cNvPr>
            <p:cNvSpPr/>
            <p:nvPr/>
          </p:nvSpPr>
          <p:spPr>
            <a:xfrm>
              <a:off x="6382112" y="4193395"/>
              <a:ext cx="432408" cy="265811"/>
            </a:xfrm>
            <a:prstGeom prst="triangle">
              <a:avLst/>
            </a:prstGeom>
            <a:solidFill>
              <a:srgbClr val="AAD9F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20" name="Rectangle 19">
              <a:extLst>
                <a:ext uri="{FF2B5EF4-FFF2-40B4-BE49-F238E27FC236}">
                  <a16:creationId xmlns:a16="http://schemas.microsoft.com/office/drawing/2014/main" id="{1C33F7C0-256C-82A3-438C-5B10F953B0DC}"/>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embedding component maps tokens to a high-dimensional vector space, representing each token with a unique vector.</a:t>
              </a:r>
            </a:p>
          </p:txBody>
        </p:sp>
      </p:grpSp>
      <p:pic>
        <p:nvPicPr>
          <p:cNvPr id="21" name="Picture 20">
            <a:extLst>
              <a:ext uri="{FF2B5EF4-FFF2-40B4-BE49-F238E27FC236}">
                <a16:creationId xmlns:a16="http://schemas.microsoft.com/office/drawing/2014/main" id="{DDBD6812-B781-8601-03A0-F113B873A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504" y="1490273"/>
            <a:ext cx="564174" cy="558333"/>
          </a:xfrm>
          <a:prstGeom prst="rect">
            <a:avLst/>
          </a:prstGeom>
        </p:spPr>
      </p:pic>
      <p:sp>
        <p:nvSpPr>
          <p:cNvPr id="54" name="Brandline_LVC">
            <a:extLst>
              <a:ext uri="{FF2B5EF4-FFF2-40B4-BE49-F238E27FC236}">
                <a16:creationId xmlns:a16="http://schemas.microsoft.com/office/drawing/2014/main" id="{5738F36C-844A-F7FD-B105-3E496ECACFC2}"/>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73676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6" name="Group 25">
            <a:extLst>
              <a:ext uri="{FF2B5EF4-FFF2-40B4-BE49-F238E27FC236}">
                <a16:creationId xmlns:a16="http://schemas.microsoft.com/office/drawing/2014/main" id="{59118AD4-8AC3-67B3-AAF4-36E36879853D}"/>
              </a:ext>
            </a:extLst>
          </p:cNvPr>
          <p:cNvGrpSpPr/>
          <p:nvPr/>
        </p:nvGrpSpPr>
        <p:grpSpPr>
          <a:xfrm>
            <a:off x="398158" y="3145047"/>
            <a:ext cx="11384267" cy="1518301"/>
            <a:chOff x="530877" y="4193395"/>
            <a:chExt cx="15179023" cy="2024401"/>
          </a:xfrm>
        </p:grpSpPr>
        <p:sp>
          <p:nvSpPr>
            <p:cNvPr id="27" name="Rectangle 26">
              <a:extLst>
                <a:ext uri="{FF2B5EF4-FFF2-40B4-BE49-F238E27FC236}">
                  <a16:creationId xmlns:a16="http://schemas.microsoft.com/office/drawing/2014/main" id="{CFC9970F-861E-CA7E-4D80-236689CC88D3}"/>
                </a:ext>
              </a:extLst>
            </p:cNvPr>
            <p:cNvSpPr/>
            <p:nvPr/>
          </p:nvSpPr>
          <p:spPr>
            <a:xfrm>
              <a:off x="530877" y="4468401"/>
              <a:ext cx="15179023" cy="1749395"/>
            </a:xfrm>
            <a:prstGeom prst="rect">
              <a:avLst/>
            </a:prstGeom>
            <a:noFill/>
            <a:ln w="38100">
              <a:solidFill>
                <a:srgbClr val="FFC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28" name="Isosceles Triangle 27">
              <a:extLst>
                <a:ext uri="{FF2B5EF4-FFF2-40B4-BE49-F238E27FC236}">
                  <a16:creationId xmlns:a16="http://schemas.microsoft.com/office/drawing/2014/main" id="{1FFF671F-64EE-934F-C0E9-EA7C8FCA25D0}"/>
                </a:ext>
              </a:extLst>
            </p:cNvPr>
            <p:cNvSpPr/>
            <p:nvPr/>
          </p:nvSpPr>
          <p:spPr>
            <a:xfrm>
              <a:off x="9477007" y="4193395"/>
              <a:ext cx="432408" cy="265811"/>
            </a:xfrm>
            <a:prstGeom prst="triangle">
              <a:avLst/>
            </a:prstGeom>
            <a:solidFill>
              <a:srgbClr val="FFC3B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29" name="Rectangle 28">
              <a:extLst>
                <a:ext uri="{FF2B5EF4-FFF2-40B4-BE49-F238E27FC236}">
                  <a16:creationId xmlns:a16="http://schemas.microsoft.com/office/drawing/2014/main" id="{46DA9670-3A1A-6199-8837-8CC7401501A9}"/>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attention mechanism lets the model concentrate on specific parts of the input text when generating output.</a:t>
              </a:r>
            </a:p>
          </p:txBody>
        </p:sp>
      </p:grpSp>
      <p:pic>
        <p:nvPicPr>
          <p:cNvPr id="42" name="Picture 41">
            <a:extLst>
              <a:ext uri="{FF2B5EF4-FFF2-40B4-BE49-F238E27FC236}">
                <a16:creationId xmlns:a16="http://schemas.microsoft.com/office/drawing/2014/main" id="{51AC8C5D-6CEE-B775-5B83-02E9D26213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2845" y="1490273"/>
            <a:ext cx="564174" cy="558333"/>
          </a:xfrm>
          <a:prstGeom prst="rect">
            <a:avLst/>
          </a:prstGeom>
        </p:spPr>
      </p:pic>
      <p:sp>
        <p:nvSpPr>
          <p:cNvPr id="43" name="Brandline_LVC">
            <a:extLst>
              <a:ext uri="{FF2B5EF4-FFF2-40B4-BE49-F238E27FC236}">
                <a16:creationId xmlns:a16="http://schemas.microsoft.com/office/drawing/2014/main" id="{CE40E091-EB2D-1E99-BB82-3EE64DB06C93}"/>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420231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 name="Group 1">
            <a:extLst>
              <a:ext uri="{FF2B5EF4-FFF2-40B4-BE49-F238E27FC236}">
                <a16:creationId xmlns:a16="http://schemas.microsoft.com/office/drawing/2014/main" id="{67B0A7AB-9571-5DC6-93FD-63FF4F2B55A6}"/>
              </a:ext>
            </a:extLst>
          </p:cNvPr>
          <p:cNvGrpSpPr/>
          <p:nvPr/>
        </p:nvGrpSpPr>
        <p:grpSpPr>
          <a:xfrm>
            <a:off x="398158" y="3145047"/>
            <a:ext cx="11384267" cy="1518301"/>
            <a:chOff x="530877" y="4193395"/>
            <a:chExt cx="15179023" cy="2024401"/>
          </a:xfrm>
        </p:grpSpPr>
        <p:sp>
          <p:nvSpPr>
            <p:cNvPr id="18" name="Rectangle 17">
              <a:extLst>
                <a:ext uri="{FF2B5EF4-FFF2-40B4-BE49-F238E27FC236}">
                  <a16:creationId xmlns:a16="http://schemas.microsoft.com/office/drawing/2014/main" id="{EF304418-A791-71B9-C006-30D927C1B8C2}"/>
                </a:ext>
              </a:extLst>
            </p:cNvPr>
            <p:cNvSpPr/>
            <p:nvPr/>
          </p:nvSpPr>
          <p:spPr>
            <a:xfrm>
              <a:off x="530877" y="4468401"/>
              <a:ext cx="15179023" cy="1749395"/>
            </a:xfrm>
            <a:prstGeom prst="rect">
              <a:avLst/>
            </a:prstGeom>
            <a:noFill/>
            <a:ln w="38100">
              <a:solidFill>
                <a:srgbClr val="A7EB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19" name="Isosceles Triangle 18">
              <a:extLst>
                <a:ext uri="{FF2B5EF4-FFF2-40B4-BE49-F238E27FC236}">
                  <a16:creationId xmlns:a16="http://schemas.microsoft.com/office/drawing/2014/main" id="{72521C66-F752-769D-80D4-C420FC618694}"/>
                </a:ext>
              </a:extLst>
            </p:cNvPr>
            <p:cNvSpPr/>
            <p:nvPr/>
          </p:nvSpPr>
          <p:spPr>
            <a:xfrm>
              <a:off x="12665689" y="4193395"/>
              <a:ext cx="432408" cy="265811"/>
            </a:xfrm>
            <a:prstGeom prst="triangle">
              <a:avLst/>
            </a:prstGeom>
            <a:solidFill>
              <a:srgbClr val="A7EBD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20" name="Rectangle 19">
              <a:extLst>
                <a:ext uri="{FF2B5EF4-FFF2-40B4-BE49-F238E27FC236}">
                  <a16:creationId xmlns:a16="http://schemas.microsoft.com/office/drawing/2014/main" id="{550A9EC1-5153-8A12-FC03-424054913BB7}"/>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involves pretraining LLMs on extensive text data to understand the underlying patterns and structures of human language.</a:t>
              </a:r>
            </a:p>
          </p:txBody>
        </p:sp>
      </p:grpSp>
      <p:pic>
        <p:nvPicPr>
          <p:cNvPr id="21" name="Picture 20">
            <a:extLst>
              <a:ext uri="{FF2B5EF4-FFF2-40B4-BE49-F238E27FC236}">
                <a16:creationId xmlns:a16="http://schemas.microsoft.com/office/drawing/2014/main" id="{6B289253-B049-504F-6F9F-BC3E6F1D00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4358" y="1490273"/>
            <a:ext cx="564174" cy="558333"/>
          </a:xfrm>
          <a:prstGeom prst="rect">
            <a:avLst/>
          </a:prstGeom>
        </p:spPr>
      </p:pic>
      <p:sp>
        <p:nvSpPr>
          <p:cNvPr id="29" name="Brandline_LVC">
            <a:extLst>
              <a:ext uri="{FF2B5EF4-FFF2-40B4-BE49-F238E27FC236}">
                <a16:creationId xmlns:a16="http://schemas.microsoft.com/office/drawing/2014/main" id="{13F5DA83-C687-92A2-C694-78CDC81B4B1D}"/>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747878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6" name="Group 25">
            <a:extLst>
              <a:ext uri="{FF2B5EF4-FFF2-40B4-BE49-F238E27FC236}">
                <a16:creationId xmlns:a16="http://schemas.microsoft.com/office/drawing/2014/main" id="{F22E0717-A5C6-EE3E-54B3-CC4E5D24D4A3}"/>
              </a:ext>
            </a:extLst>
          </p:cNvPr>
          <p:cNvGrpSpPr/>
          <p:nvPr/>
        </p:nvGrpSpPr>
        <p:grpSpPr>
          <a:xfrm>
            <a:off x="398158" y="3351301"/>
            <a:ext cx="11384267" cy="1522964"/>
            <a:chOff x="530877" y="4468401"/>
            <a:chExt cx="15179023" cy="2030618"/>
          </a:xfrm>
        </p:grpSpPr>
        <p:sp>
          <p:nvSpPr>
            <p:cNvPr id="27" name="Isosceles Triangle 26">
              <a:extLst>
                <a:ext uri="{FF2B5EF4-FFF2-40B4-BE49-F238E27FC236}">
                  <a16:creationId xmlns:a16="http://schemas.microsoft.com/office/drawing/2014/main" id="{64F18C8A-5777-0A35-91D1-4BE6374B4035}"/>
                </a:ext>
              </a:extLst>
            </p:cNvPr>
            <p:cNvSpPr/>
            <p:nvPr/>
          </p:nvSpPr>
          <p:spPr>
            <a:xfrm rot="10800000">
              <a:off x="4764329" y="6233208"/>
              <a:ext cx="432408" cy="265811"/>
            </a:xfrm>
            <a:prstGeom prst="triangle">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grpSp>
          <p:nvGrpSpPr>
            <p:cNvPr id="28" name="Group 27">
              <a:extLst>
                <a:ext uri="{FF2B5EF4-FFF2-40B4-BE49-F238E27FC236}">
                  <a16:creationId xmlns:a16="http://schemas.microsoft.com/office/drawing/2014/main" id="{D3D216C8-E9B1-3C2B-02A0-684BF079D3D1}"/>
                </a:ext>
              </a:extLst>
            </p:cNvPr>
            <p:cNvGrpSpPr/>
            <p:nvPr/>
          </p:nvGrpSpPr>
          <p:grpSpPr>
            <a:xfrm>
              <a:off x="530877" y="4468401"/>
              <a:ext cx="15179023" cy="1749395"/>
              <a:chOff x="530877" y="4468401"/>
              <a:chExt cx="15179023" cy="1749395"/>
            </a:xfrm>
          </p:grpSpPr>
          <p:sp>
            <p:nvSpPr>
              <p:cNvPr id="29" name="Rectangle 28">
                <a:extLst>
                  <a:ext uri="{FF2B5EF4-FFF2-40B4-BE49-F238E27FC236}">
                    <a16:creationId xmlns:a16="http://schemas.microsoft.com/office/drawing/2014/main" id="{2C75871E-5CD9-1CE6-F53A-B4D5D15239CE}"/>
                  </a:ext>
                </a:extLst>
              </p:cNvPr>
              <p:cNvSpPr/>
              <p:nvPr/>
            </p:nvSpPr>
            <p:spPr>
              <a:xfrm>
                <a:off x="530877" y="4468401"/>
                <a:ext cx="15179023" cy="174939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42" name="Rectangle 41">
                <a:extLst>
                  <a:ext uri="{FF2B5EF4-FFF2-40B4-BE49-F238E27FC236}">
                    <a16:creationId xmlns:a16="http://schemas.microsoft.com/office/drawing/2014/main" id="{25E5E032-CF1B-13A4-B043-13B4E64FC301}"/>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a:t>
                </a: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 allows </a:t>
                </a:r>
                <a:r>
                  <a:rPr lang="en-US" sz="165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model to adapt to new tasks by fine-tuning the pre-trained model on a smaller dataset.</a:t>
                </a:r>
              </a:p>
            </p:txBody>
          </p:sp>
        </p:grpSp>
      </p:grpSp>
      <p:pic>
        <p:nvPicPr>
          <p:cNvPr id="43" name="Picture 42">
            <a:extLst>
              <a:ext uri="{FF2B5EF4-FFF2-40B4-BE49-F238E27FC236}">
                <a16:creationId xmlns:a16="http://schemas.microsoft.com/office/drawing/2014/main" id="{721B2898-5AAA-3581-8E3F-BFCA54B46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510" y="5939180"/>
            <a:ext cx="564174" cy="558333"/>
          </a:xfrm>
          <a:prstGeom prst="rect">
            <a:avLst/>
          </a:prstGeom>
        </p:spPr>
      </p:pic>
      <p:sp>
        <p:nvSpPr>
          <p:cNvPr id="20" name="Brandline_LVC">
            <a:extLst>
              <a:ext uri="{FF2B5EF4-FFF2-40B4-BE49-F238E27FC236}">
                <a16:creationId xmlns:a16="http://schemas.microsoft.com/office/drawing/2014/main" id="{604CF872-5CED-BE48-E645-99604DF3F2B6}"/>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364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 name="Group 1">
            <a:extLst>
              <a:ext uri="{FF2B5EF4-FFF2-40B4-BE49-F238E27FC236}">
                <a16:creationId xmlns:a16="http://schemas.microsoft.com/office/drawing/2014/main" id="{D4488539-AB4F-E38E-6543-CCCBE674C6B1}"/>
              </a:ext>
            </a:extLst>
          </p:cNvPr>
          <p:cNvGrpSpPr/>
          <p:nvPr/>
        </p:nvGrpSpPr>
        <p:grpSpPr>
          <a:xfrm>
            <a:off x="398158" y="3351301"/>
            <a:ext cx="11384267" cy="1522964"/>
            <a:chOff x="530877" y="4468401"/>
            <a:chExt cx="15179023" cy="2030618"/>
          </a:xfrm>
        </p:grpSpPr>
        <p:sp>
          <p:nvSpPr>
            <p:cNvPr id="18" name="Rectangle 17">
              <a:extLst>
                <a:ext uri="{FF2B5EF4-FFF2-40B4-BE49-F238E27FC236}">
                  <a16:creationId xmlns:a16="http://schemas.microsoft.com/office/drawing/2014/main" id="{3364F983-3AD1-42E0-C3A0-1134348C615B}"/>
                </a:ext>
              </a:extLst>
            </p:cNvPr>
            <p:cNvSpPr/>
            <p:nvPr/>
          </p:nvSpPr>
          <p:spPr>
            <a:xfrm>
              <a:off x="530877" y="4468401"/>
              <a:ext cx="15179023" cy="1749395"/>
            </a:xfrm>
            <a:prstGeom prst="rect">
              <a:avLst/>
            </a:prstGeom>
            <a:noFill/>
            <a:ln w="38100">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grpSp>
          <p:nvGrpSpPr>
            <p:cNvPr id="19" name="Group 18">
              <a:extLst>
                <a:ext uri="{FF2B5EF4-FFF2-40B4-BE49-F238E27FC236}">
                  <a16:creationId xmlns:a16="http://schemas.microsoft.com/office/drawing/2014/main" id="{6E1B9866-6959-5CA3-FADE-8EE6F98D6467}"/>
                </a:ext>
              </a:extLst>
            </p:cNvPr>
            <p:cNvGrpSpPr/>
            <p:nvPr/>
          </p:nvGrpSpPr>
          <p:grpSpPr>
            <a:xfrm>
              <a:off x="845521" y="4919842"/>
              <a:ext cx="14652387" cy="1579177"/>
              <a:chOff x="845521" y="4919842"/>
              <a:chExt cx="14652387" cy="1579177"/>
            </a:xfrm>
          </p:grpSpPr>
          <p:sp>
            <p:nvSpPr>
              <p:cNvPr id="20" name="Isosceles Triangle 19">
                <a:extLst>
                  <a:ext uri="{FF2B5EF4-FFF2-40B4-BE49-F238E27FC236}">
                    <a16:creationId xmlns:a16="http://schemas.microsoft.com/office/drawing/2014/main" id="{68B59A5E-5D6D-BE97-6ECF-5E59F2349621}"/>
                  </a:ext>
                </a:extLst>
              </p:cNvPr>
              <p:cNvSpPr/>
              <p:nvPr/>
            </p:nvSpPr>
            <p:spPr>
              <a:xfrm rot="10800000">
                <a:off x="7929557" y="6233208"/>
                <a:ext cx="432408" cy="265811"/>
              </a:xfrm>
              <a:prstGeom prst="triangle">
                <a:avLst/>
              </a:prstGeom>
              <a:solidFill>
                <a:srgbClr val="8FAAD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21" name="Rectangle 20">
                <a:extLst>
                  <a:ext uri="{FF2B5EF4-FFF2-40B4-BE49-F238E27FC236}">
                    <a16:creationId xmlns:a16="http://schemas.microsoft.com/office/drawing/2014/main" id="{BCF332B7-02E0-5314-D636-0DCE70F56C17}"/>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employs the Transformer framework in a large language model architecture, comprising two main parts: an encoder and a decoder.</a:t>
                </a:r>
              </a:p>
            </p:txBody>
          </p:sp>
        </p:grpSp>
      </p:grpSp>
      <p:pic>
        <p:nvPicPr>
          <p:cNvPr id="44" name="Picture 43">
            <a:extLst>
              <a:ext uri="{FF2B5EF4-FFF2-40B4-BE49-F238E27FC236}">
                <a16:creationId xmlns:a16="http://schemas.microsoft.com/office/drawing/2014/main" id="{DC00CDFB-EF6B-1E91-9332-72BCAC0BA6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015" y="5939180"/>
            <a:ext cx="564174" cy="558333"/>
          </a:xfrm>
          <a:prstGeom prst="rect">
            <a:avLst/>
          </a:prstGeom>
        </p:spPr>
      </p:pic>
      <p:sp>
        <p:nvSpPr>
          <p:cNvPr id="29" name="Brandline_LVC">
            <a:extLst>
              <a:ext uri="{FF2B5EF4-FFF2-40B4-BE49-F238E27FC236}">
                <a16:creationId xmlns:a16="http://schemas.microsoft.com/office/drawing/2014/main" id="{CD21982A-EB21-1324-7733-144D851CF12F}"/>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34819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7EE09C-B2B1-2E03-BDED-A21F654DA05F}"/>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Components of LLMs</a:t>
            </a:r>
            <a:endParaRPr lang="en-IN"/>
          </a:p>
        </p:txBody>
      </p:sp>
      <p:grpSp>
        <p:nvGrpSpPr>
          <p:cNvPr id="48" name="Group 47">
            <a:extLst>
              <a:ext uri="{FF2B5EF4-FFF2-40B4-BE49-F238E27FC236}">
                <a16:creationId xmlns:a16="http://schemas.microsoft.com/office/drawing/2014/main" id="{93EE73A8-D7D8-B5E3-E136-E21D746E5760}"/>
              </a:ext>
            </a:extLst>
          </p:cNvPr>
          <p:cNvGrpSpPr/>
          <p:nvPr/>
        </p:nvGrpSpPr>
        <p:grpSpPr>
          <a:xfrm>
            <a:off x="2692716" y="4943710"/>
            <a:ext cx="6806569" cy="1366475"/>
            <a:chOff x="4971499" y="6591613"/>
            <a:chExt cx="9075425" cy="1821967"/>
          </a:xfrm>
        </p:grpSpPr>
        <p:grpSp>
          <p:nvGrpSpPr>
            <p:cNvPr id="22" name="Group 21">
              <a:extLst>
                <a:ext uri="{FF2B5EF4-FFF2-40B4-BE49-F238E27FC236}">
                  <a16:creationId xmlns:a16="http://schemas.microsoft.com/office/drawing/2014/main" id="{038017B4-24C2-A2EA-F982-A30652444E1A}"/>
                </a:ext>
              </a:extLst>
            </p:cNvPr>
            <p:cNvGrpSpPr/>
            <p:nvPr/>
          </p:nvGrpSpPr>
          <p:grpSpPr>
            <a:xfrm>
              <a:off x="4971499" y="6591613"/>
              <a:ext cx="2764007" cy="1821967"/>
              <a:chOff x="1853166" y="6591614"/>
              <a:chExt cx="2764007" cy="1821967"/>
            </a:xfrm>
          </p:grpSpPr>
          <p:sp>
            <p:nvSpPr>
              <p:cNvPr id="23" name="Pentagon 76">
                <a:extLst>
                  <a:ext uri="{FF2B5EF4-FFF2-40B4-BE49-F238E27FC236}">
                    <a16:creationId xmlns:a16="http://schemas.microsoft.com/office/drawing/2014/main" id="{9E7761C6-67E7-60B5-84A9-4AA393040B0F}"/>
                  </a:ext>
                </a:extLst>
              </p:cNvPr>
              <p:cNvSpPr/>
              <p:nvPr/>
            </p:nvSpPr>
            <p:spPr>
              <a:xfrm rot="5400000" flipV="1">
                <a:off x="2324186" y="6120594"/>
                <a:ext cx="1821967" cy="2764007"/>
              </a:xfrm>
              <a:prstGeom prst="homePlate">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4" name="Pentagon 77">
                <a:extLst>
                  <a:ext uri="{FF2B5EF4-FFF2-40B4-BE49-F238E27FC236}">
                    <a16:creationId xmlns:a16="http://schemas.microsoft.com/office/drawing/2014/main" id="{5BD55AD3-EDD8-F49E-5F87-81D5F0DF8784}"/>
                  </a:ext>
                </a:extLst>
              </p:cNvPr>
              <p:cNvSpPr/>
              <p:nvPr/>
            </p:nvSpPr>
            <p:spPr>
              <a:xfrm rot="5400000" flipV="1">
                <a:off x="2403128" y="6171647"/>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25" name="Rectangle 24">
                <a:extLst>
                  <a:ext uri="{FF2B5EF4-FFF2-40B4-BE49-F238E27FC236}">
                    <a16:creationId xmlns:a16="http://schemas.microsoft.com/office/drawing/2014/main" id="{0447BEC5-9BD5-FBA1-4979-32DD7E738B18}"/>
                  </a:ext>
                </a:extLst>
              </p:cNvPr>
              <p:cNvSpPr/>
              <p:nvPr/>
            </p:nvSpPr>
            <p:spPr>
              <a:xfrm>
                <a:off x="1939437" y="6996144"/>
                <a:ext cx="2618025"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Transfer learning</a:t>
                </a:r>
              </a:p>
            </p:txBody>
          </p:sp>
        </p:grpSp>
        <p:grpSp>
          <p:nvGrpSpPr>
            <p:cNvPr id="30" name="Group 29">
              <a:extLst>
                <a:ext uri="{FF2B5EF4-FFF2-40B4-BE49-F238E27FC236}">
                  <a16:creationId xmlns:a16="http://schemas.microsoft.com/office/drawing/2014/main" id="{88933B1A-40AB-0FFC-391A-73CDE274A135}"/>
                </a:ext>
              </a:extLst>
            </p:cNvPr>
            <p:cNvGrpSpPr/>
            <p:nvPr/>
          </p:nvGrpSpPr>
          <p:grpSpPr>
            <a:xfrm>
              <a:off x="8139666" y="6591613"/>
              <a:ext cx="2764007" cy="1821967"/>
              <a:chOff x="8139667" y="6591614"/>
              <a:chExt cx="2764007" cy="1821967"/>
            </a:xfrm>
          </p:grpSpPr>
          <p:sp>
            <p:nvSpPr>
              <p:cNvPr id="31" name="Pentagon 83">
                <a:extLst>
                  <a:ext uri="{FF2B5EF4-FFF2-40B4-BE49-F238E27FC236}">
                    <a16:creationId xmlns:a16="http://schemas.microsoft.com/office/drawing/2014/main" id="{51CFF1EE-4335-95E7-3A29-341194552805}"/>
                  </a:ext>
                </a:extLst>
              </p:cNvPr>
              <p:cNvSpPr/>
              <p:nvPr/>
            </p:nvSpPr>
            <p:spPr>
              <a:xfrm rot="5400000" flipV="1">
                <a:off x="8610687" y="6120594"/>
                <a:ext cx="1821967" cy="2764007"/>
              </a:xfrm>
              <a:prstGeom prst="homePlate">
                <a:avLst/>
              </a:prstGeom>
              <a:solidFill>
                <a:srgbClr val="ADC1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2" name="Pentagon 84">
                <a:extLst>
                  <a:ext uri="{FF2B5EF4-FFF2-40B4-BE49-F238E27FC236}">
                    <a16:creationId xmlns:a16="http://schemas.microsoft.com/office/drawing/2014/main" id="{69BCE133-0500-991C-0251-16EF64B146A9}"/>
                  </a:ext>
                </a:extLst>
              </p:cNvPr>
              <p:cNvSpPr/>
              <p:nvPr/>
            </p:nvSpPr>
            <p:spPr>
              <a:xfrm rot="5400000" flipV="1">
                <a:off x="8689629" y="6171648"/>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3" name="Rectangle 32">
                <a:extLst>
                  <a:ext uri="{FF2B5EF4-FFF2-40B4-BE49-F238E27FC236}">
                    <a16:creationId xmlns:a16="http://schemas.microsoft.com/office/drawing/2014/main" id="{48DF514C-4AE8-396A-CB02-9AA9B38369B5}"/>
                  </a:ext>
                </a:extLst>
              </p:cNvPr>
              <p:cNvSpPr/>
              <p:nvPr/>
            </p:nvSpPr>
            <p:spPr>
              <a:xfrm>
                <a:off x="8514242" y="6872345"/>
                <a:ext cx="1974715" cy="846514"/>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Encoder and decoder</a:t>
                </a:r>
              </a:p>
            </p:txBody>
          </p:sp>
        </p:grpSp>
        <p:grpSp>
          <p:nvGrpSpPr>
            <p:cNvPr id="34" name="Group 33">
              <a:extLst>
                <a:ext uri="{FF2B5EF4-FFF2-40B4-BE49-F238E27FC236}">
                  <a16:creationId xmlns:a16="http://schemas.microsoft.com/office/drawing/2014/main" id="{E7A3035D-E129-5A4C-260F-7F65FEF40A04}"/>
                </a:ext>
              </a:extLst>
            </p:cNvPr>
            <p:cNvGrpSpPr/>
            <p:nvPr/>
          </p:nvGrpSpPr>
          <p:grpSpPr>
            <a:xfrm>
              <a:off x="11282917" y="6591613"/>
              <a:ext cx="2764007" cy="1821967"/>
              <a:chOff x="11282917" y="6591613"/>
              <a:chExt cx="2764007" cy="1821967"/>
            </a:xfrm>
          </p:grpSpPr>
          <p:sp>
            <p:nvSpPr>
              <p:cNvPr id="35" name="Pentagon 87">
                <a:extLst>
                  <a:ext uri="{FF2B5EF4-FFF2-40B4-BE49-F238E27FC236}">
                    <a16:creationId xmlns:a16="http://schemas.microsoft.com/office/drawing/2014/main" id="{F46DAC6D-228C-635A-D100-B0B35A54BC2C}"/>
                  </a:ext>
                </a:extLst>
              </p:cNvPr>
              <p:cNvSpPr/>
              <p:nvPr/>
            </p:nvSpPr>
            <p:spPr>
              <a:xfrm rot="5400000" flipV="1">
                <a:off x="11753937" y="6120593"/>
                <a:ext cx="1821967" cy="2764007"/>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6" name="Pentagon 88">
                <a:extLst>
                  <a:ext uri="{FF2B5EF4-FFF2-40B4-BE49-F238E27FC236}">
                    <a16:creationId xmlns:a16="http://schemas.microsoft.com/office/drawing/2014/main" id="{EA4B4FC6-19CC-2D79-3C41-A16E650D76C3}"/>
                  </a:ext>
                </a:extLst>
              </p:cNvPr>
              <p:cNvSpPr/>
              <p:nvPr/>
            </p:nvSpPr>
            <p:spPr>
              <a:xfrm rot="5400000" flipV="1">
                <a:off x="11832879" y="6171647"/>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37" name="Rectangle 36">
                <a:extLst>
                  <a:ext uri="{FF2B5EF4-FFF2-40B4-BE49-F238E27FC236}">
                    <a16:creationId xmlns:a16="http://schemas.microsoft.com/office/drawing/2014/main" id="{8F6370B4-62F7-1590-5A9E-804B75C0DC88}"/>
                  </a:ext>
                </a:extLst>
              </p:cNvPr>
              <p:cNvSpPr/>
              <p:nvPr/>
            </p:nvSpPr>
            <p:spPr>
              <a:xfrm>
                <a:off x="11677562" y="6996143"/>
                <a:ext cx="1974715" cy="457176"/>
              </a:xfrm>
              <a:prstGeom prst="rect">
                <a:avLst/>
              </a:prstGeom>
            </p:spPr>
            <p:txBody>
              <a:bodyPr wrap="squar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IN"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Scaling</a:t>
                </a:r>
                <a:endPar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47" name="Group 46">
            <a:extLst>
              <a:ext uri="{FF2B5EF4-FFF2-40B4-BE49-F238E27FC236}">
                <a16:creationId xmlns:a16="http://schemas.microsoft.com/office/drawing/2014/main" id="{A65E5273-AAB5-78F8-1045-006F4F5F59B4}"/>
              </a:ext>
            </a:extLst>
          </p:cNvPr>
          <p:cNvGrpSpPr/>
          <p:nvPr/>
        </p:nvGrpSpPr>
        <p:grpSpPr>
          <a:xfrm>
            <a:off x="1523342" y="1703743"/>
            <a:ext cx="9145318" cy="1366475"/>
            <a:chOff x="1549687" y="2271656"/>
            <a:chExt cx="12193757" cy="1821967"/>
          </a:xfrm>
        </p:grpSpPr>
        <p:grpSp>
          <p:nvGrpSpPr>
            <p:cNvPr id="5" name="Group 4">
              <a:extLst>
                <a:ext uri="{FF2B5EF4-FFF2-40B4-BE49-F238E27FC236}">
                  <a16:creationId xmlns:a16="http://schemas.microsoft.com/office/drawing/2014/main" id="{01031FDB-3C37-7987-17E9-F22EE8353210}"/>
                </a:ext>
              </a:extLst>
            </p:cNvPr>
            <p:cNvGrpSpPr/>
            <p:nvPr/>
          </p:nvGrpSpPr>
          <p:grpSpPr>
            <a:xfrm>
              <a:off x="1549687" y="2271656"/>
              <a:ext cx="2764007" cy="1821967"/>
              <a:chOff x="471165" y="2481364"/>
              <a:chExt cx="2764007" cy="1821967"/>
            </a:xfrm>
          </p:grpSpPr>
          <p:sp>
            <p:nvSpPr>
              <p:cNvPr id="6" name="Pentagon 41">
                <a:extLst>
                  <a:ext uri="{FF2B5EF4-FFF2-40B4-BE49-F238E27FC236}">
                    <a16:creationId xmlns:a16="http://schemas.microsoft.com/office/drawing/2014/main" id="{4FC285B8-5826-D919-378E-56CA8BCFE0AA}"/>
                  </a:ext>
                </a:extLst>
              </p:cNvPr>
              <p:cNvSpPr/>
              <p:nvPr/>
            </p:nvSpPr>
            <p:spPr>
              <a:xfrm rot="16200000">
                <a:off x="942185" y="2010344"/>
                <a:ext cx="1821967" cy="2764007"/>
              </a:xfrm>
              <a:prstGeom prst="homePlate">
                <a:avLst/>
              </a:prstGeom>
              <a:solidFill>
                <a:srgbClr val="FFD5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7" name="Pentagon 42">
                <a:extLst>
                  <a:ext uri="{FF2B5EF4-FFF2-40B4-BE49-F238E27FC236}">
                    <a16:creationId xmlns:a16="http://schemas.microsoft.com/office/drawing/2014/main" id="{2EEAE3DF-8B33-AED9-26A7-03AAF6F28731}"/>
                  </a:ext>
                </a:extLst>
              </p:cNvPr>
              <p:cNvSpPr/>
              <p:nvPr/>
            </p:nvSpPr>
            <p:spPr>
              <a:xfrm rot="16200000">
                <a:off x="1021128" y="2078712"/>
                <a:ext cx="1664083" cy="2644584"/>
              </a:xfrm>
              <a:prstGeom prst="homePlate">
                <a:avLst>
                  <a:gd name="adj" fmla="val 5156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8" name="Rectangle 7">
                <a:extLst>
                  <a:ext uri="{FF2B5EF4-FFF2-40B4-BE49-F238E27FC236}">
                    <a16:creationId xmlns:a16="http://schemas.microsoft.com/office/drawing/2014/main" id="{A35B1380-087B-410E-0DEA-AD37B97E10EB}"/>
                  </a:ext>
                </a:extLst>
              </p:cNvPr>
              <p:cNvSpPr/>
              <p:nvPr/>
            </p:nvSpPr>
            <p:spPr>
              <a:xfrm>
                <a:off x="846319" y="3326976"/>
                <a:ext cx="201369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Tokenization</a:t>
                </a:r>
              </a:p>
            </p:txBody>
          </p:sp>
        </p:grpSp>
        <p:grpSp>
          <p:nvGrpSpPr>
            <p:cNvPr id="9" name="Group 8">
              <a:extLst>
                <a:ext uri="{FF2B5EF4-FFF2-40B4-BE49-F238E27FC236}">
                  <a16:creationId xmlns:a16="http://schemas.microsoft.com/office/drawing/2014/main" id="{2A5E57B9-6996-29FB-0EB9-340191B7F425}"/>
                </a:ext>
              </a:extLst>
            </p:cNvPr>
            <p:cNvGrpSpPr/>
            <p:nvPr/>
          </p:nvGrpSpPr>
          <p:grpSpPr>
            <a:xfrm>
              <a:off x="4692937" y="2271656"/>
              <a:ext cx="2764007" cy="1821967"/>
              <a:chOff x="3614413" y="2890797"/>
              <a:chExt cx="2764007" cy="1821967"/>
            </a:xfrm>
          </p:grpSpPr>
          <p:grpSp>
            <p:nvGrpSpPr>
              <p:cNvPr id="10" name="Group 9">
                <a:extLst>
                  <a:ext uri="{FF2B5EF4-FFF2-40B4-BE49-F238E27FC236}">
                    <a16:creationId xmlns:a16="http://schemas.microsoft.com/office/drawing/2014/main" id="{B1CFB93E-7516-3582-2B03-81B9A84097A3}"/>
                  </a:ext>
                </a:extLst>
              </p:cNvPr>
              <p:cNvGrpSpPr/>
              <p:nvPr/>
            </p:nvGrpSpPr>
            <p:grpSpPr>
              <a:xfrm>
                <a:off x="3614413" y="2890797"/>
                <a:ext cx="2764007" cy="1821967"/>
                <a:chOff x="3614413" y="2890797"/>
                <a:chExt cx="2764007" cy="1821967"/>
              </a:xfrm>
            </p:grpSpPr>
            <p:sp>
              <p:nvSpPr>
                <p:cNvPr id="12" name="Pentagon 47">
                  <a:extLst>
                    <a:ext uri="{FF2B5EF4-FFF2-40B4-BE49-F238E27FC236}">
                      <a16:creationId xmlns:a16="http://schemas.microsoft.com/office/drawing/2014/main" id="{2B6EF8C6-8224-2262-87BD-8D3FCBDC93E0}"/>
                    </a:ext>
                  </a:extLst>
                </p:cNvPr>
                <p:cNvSpPr/>
                <p:nvPr/>
              </p:nvSpPr>
              <p:spPr>
                <a:xfrm rot="16200000">
                  <a:off x="4085433" y="2419777"/>
                  <a:ext cx="1821967" cy="2764007"/>
                </a:xfrm>
                <a:prstGeom prst="homePlate">
                  <a:avLst/>
                </a:prstGeom>
                <a:solidFill>
                  <a:srgbClr val="AAD9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3" name="Pentagon 48">
                  <a:extLst>
                    <a:ext uri="{FF2B5EF4-FFF2-40B4-BE49-F238E27FC236}">
                      <a16:creationId xmlns:a16="http://schemas.microsoft.com/office/drawing/2014/main" id="{825C07AD-04AD-3D3F-67C7-3C7AE936C8BF}"/>
                    </a:ext>
                  </a:extLst>
                </p:cNvPr>
                <p:cNvSpPr/>
                <p:nvPr/>
              </p:nvSpPr>
              <p:spPr>
                <a:xfrm rot="16200000">
                  <a:off x="4164375" y="2488146"/>
                  <a:ext cx="1664083" cy="2644585"/>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grpSp>
          <p:sp>
            <p:nvSpPr>
              <p:cNvPr id="11" name="Rectangle 10">
                <a:extLst>
                  <a:ext uri="{FF2B5EF4-FFF2-40B4-BE49-F238E27FC236}">
                    <a16:creationId xmlns:a16="http://schemas.microsoft.com/office/drawing/2014/main" id="{AB428499-77CD-7456-F5E6-469E91D2D3E5}"/>
                  </a:ext>
                </a:extLst>
              </p:cNvPr>
              <p:cNvSpPr/>
              <p:nvPr/>
            </p:nvSpPr>
            <p:spPr>
              <a:xfrm>
                <a:off x="4120215" y="3736409"/>
                <a:ext cx="1752403"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Embedding</a:t>
                </a:r>
              </a:p>
            </p:txBody>
          </p:sp>
        </p:grpSp>
        <p:grpSp>
          <p:nvGrpSpPr>
            <p:cNvPr id="14" name="Group 13">
              <a:extLst>
                <a:ext uri="{FF2B5EF4-FFF2-40B4-BE49-F238E27FC236}">
                  <a16:creationId xmlns:a16="http://schemas.microsoft.com/office/drawing/2014/main" id="{0B055FC4-C4A8-D45D-1DEA-2C7D7611EA95}"/>
                </a:ext>
              </a:extLst>
            </p:cNvPr>
            <p:cNvGrpSpPr/>
            <p:nvPr/>
          </p:nvGrpSpPr>
          <p:grpSpPr>
            <a:xfrm>
              <a:off x="7836187" y="2271656"/>
              <a:ext cx="2764007" cy="1821967"/>
              <a:chOff x="6757664" y="2890797"/>
              <a:chExt cx="2764007" cy="1821967"/>
            </a:xfrm>
          </p:grpSpPr>
          <p:sp>
            <p:nvSpPr>
              <p:cNvPr id="15" name="Pentagon 50">
                <a:extLst>
                  <a:ext uri="{FF2B5EF4-FFF2-40B4-BE49-F238E27FC236}">
                    <a16:creationId xmlns:a16="http://schemas.microsoft.com/office/drawing/2014/main" id="{3DAB1B76-E947-7DD5-E5D0-B124C8B53DCF}"/>
                  </a:ext>
                </a:extLst>
              </p:cNvPr>
              <p:cNvSpPr/>
              <p:nvPr/>
            </p:nvSpPr>
            <p:spPr>
              <a:xfrm rot="16200000">
                <a:off x="7228684" y="2419777"/>
                <a:ext cx="1821967" cy="2764007"/>
              </a:xfrm>
              <a:prstGeom prst="homePlate">
                <a:avLst/>
              </a:prstGeom>
              <a:solidFill>
                <a:srgbClr val="FFC3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6" name="Pentagon 51">
                <a:extLst>
                  <a:ext uri="{FF2B5EF4-FFF2-40B4-BE49-F238E27FC236}">
                    <a16:creationId xmlns:a16="http://schemas.microsoft.com/office/drawing/2014/main" id="{735D007B-4918-7B1C-2A93-1689896F229F}"/>
                  </a:ext>
                </a:extLst>
              </p:cNvPr>
              <p:cNvSpPr/>
              <p:nvPr/>
            </p:nvSpPr>
            <p:spPr>
              <a:xfrm rot="16200000">
                <a:off x="7307626" y="2488146"/>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17" name="Rectangle 16">
                <a:extLst>
                  <a:ext uri="{FF2B5EF4-FFF2-40B4-BE49-F238E27FC236}">
                    <a16:creationId xmlns:a16="http://schemas.microsoft.com/office/drawing/2014/main" id="{B9E66B82-CAB1-DDE0-7C00-E7242F9E5447}"/>
                  </a:ext>
                </a:extLst>
              </p:cNvPr>
              <p:cNvSpPr/>
              <p:nvPr/>
            </p:nvSpPr>
            <p:spPr>
              <a:xfrm>
                <a:off x="7367661" y="3736409"/>
                <a:ext cx="1544012"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Attention</a:t>
                </a:r>
              </a:p>
            </p:txBody>
          </p:sp>
        </p:grpSp>
        <p:grpSp>
          <p:nvGrpSpPr>
            <p:cNvPr id="38" name="Group 37">
              <a:extLst>
                <a:ext uri="{FF2B5EF4-FFF2-40B4-BE49-F238E27FC236}">
                  <a16:creationId xmlns:a16="http://schemas.microsoft.com/office/drawing/2014/main" id="{DB04A068-3DD1-0652-C2DA-CF9F8AC525BE}"/>
                </a:ext>
              </a:extLst>
            </p:cNvPr>
            <p:cNvGrpSpPr/>
            <p:nvPr/>
          </p:nvGrpSpPr>
          <p:grpSpPr>
            <a:xfrm>
              <a:off x="10979437" y="2271656"/>
              <a:ext cx="2764007" cy="1821967"/>
              <a:chOff x="9796895" y="2490020"/>
              <a:chExt cx="2764007" cy="1821967"/>
            </a:xfrm>
          </p:grpSpPr>
          <p:sp>
            <p:nvSpPr>
              <p:cNvPr id="39" name="Pentagon 95">
                <a:extLst>
                  <a:ext uri="{FF2B5EF4-FFF2-40B4-BE49-F238E27FC236}">
                    <a16:creationId xmlns:a16="http://schemas.microsoft.com/office/drawing/2014/main" id="{69AE777B-1430-341C-933E-4478635256CE}"/>
                  </a:ext>
                </a:extLst>
              </p:cNvPr>
              <p:cNvSpPr/>
              <p:nvPr/>
            </p:nvSpPr>
            <p:spPr>
              <a:xfrm rot="16200000">
                <a:off x="10267915" y="2019000"/>
                <a:ext cx="1821967" cy="2764007"/>
              </a:xfrm>
              <a:prstGeom prst="homePlate">
                <a:avLst/>
              </a:prstGeom>
              <a:solidFill>
                <a:srgbClr val="A7EB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endParaRPr lang="en-US" sz="1650">
                  <a:solidFill>
                    <a:schemeClr val="tx1">
                      <a:lumMod val="75000"/>
                      <a:lumOff val="25000"/>
                    </a:schemeClr>
                  </a:solidFill>
                  <a:latin typeface="Open Sans" panose="020B0606030504020204" pitchFamily="34" charset="0"/>
                </a:endParaRPr>
              </a:p>
            </p:txBody>
          </p:sp>
          <p:sp>
            <p:nvSpPr>
              <p:cNvPr id="40" name="Pentagon 96">
                <a:extLst>
                  <a:ext uri="{FF2B5EF4-FFF2-40B4-BE49-F238E27FC236}">
                    <a16:creationId xmlns:a16="http://schemas.microsoft.com/office/drawing/2014/main" id="{C013047B-BAE8-0C9F-8DA2-1C2BA6260518}"/>
                  </a:ext>
                </a:extLst>
              </p:cNvPr>
              <p:cNvSpPr/>
              <p:nvPr/>
            </p:nvSpPr>
            <p:spPr>
              <a:xfrm rot="16200000">
                <a:off x="10346857" y="2087369"/>
                <a:ext cx="1664083" cy="2644584"/>
              </a:xfrm>
              <a:prstGeom prst="homePlate">
                <a:avLst>
                  <a:gd name="adj" fmla="val 51561"/>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650">
                  <a:solidFill>
                    <a:schemeClr val="tx1">
                      <a:lumMod val="75000"/>
                      <a:lumOff val="25000"/>
                    </a:schemeClr>
                  </a:solidFill>
                  <a:latin typeface="Open Sans" panose="020B0606030504020204" pitchFamily="34" charset="0"/>
                </a:endParaRPr>
              </a:p>
            </p:txBody>
          </p:sp>
          <p:sp>
            <p:nvSpPr>
              <p:cNvPr id="41" name="Rectangle 40">
                <a:extLst>
                  <a:ext uri="{FF2B5EF4-FFF2-40B4-BE49-F238E27FC236}">
                    <a16:creationId xmlns:a16="http://schemas.microsoft.com/office/drawing/2014/main" id="{2255F9D1-E135-1471-4373-281BDF12AA0D}"/>
                  </a:ext>
                </a:extLst>
              </p:cNvPr>
              <p:cNvSpPr/>
              <p:nvPr/>
            </p:nvSpPr>
            <p:spPr>
              <a:xfrm>
                <a:off x="10288269" y="3335632"/>
                <a:ext cx="1781257" cy="457176"/>
              </a:xfrm>
              <a:prstGeom prst="rect">
                <a:avLst/>
              </a:prstGeom>
            </p:spPr>
            <p:txBody>
              <a:bodyPr wrap="none">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378">
                  <a:lnSpc>
                    <a:spcPct val="115000"/>
                  </a:lnSpc>
                </a:pPr>
                <a:r>
                  <a:rPr lang="en-US" sz="165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Pretraining</a:t>
                </a:r>
              </a:p>
            </p:txBody>
          </p:sp>
        </p:grpSp>
      </p:grpSp>
      <p:grpSp>
        <p:nvGrpSpPr>
          <p:cNvPr id="26" name="Group 25">
            <a:extLst>
              <a:ext uri="{FF2B5EF4-FFF2-40B4-BE49-F238E27FC236}">
                <a16:creationId xmlns:a16="http://schemas.microsoft.com/office/drawing/2014/main" id="{04F3ED80-AFE4-4CD1-AFEF-46194199D324}"/>
              </a:ext>
            </a:extLst>
          </p:cNvPr>
          <p:cNvGrpSpPr/>
          <p:nvPr/>
        </p:nvGrpSpPr>
        <p:grpSpPr>
          <a:xfrm>
            <a:off x="398158" y="3351301"/>
            <a:ext cx="11384267" cy="1522964"/>
            <a:chOff x="530877" y="4468401"/>
            <a:chExt cx="15179023" cy="2030618"/>
          </a:xfrm>
        </p:grpSpPr>
        <p:sp>
          <p:nvSpPr>
            <p:cNvPr id="27" name="Rectangle 26">
              <a:extLst>
                <a:ext uri="{FF2B5EF4-FFF2-40B4-BE49-F238E27FC236}">
                  <a16:creationId xmlns:a16="http://schemas.microsoft.com/office/drawing/2014/main" id="{36E5B4B8-A36D-A57D-D711-A728164DC34B}"/>
                </a:ext>
              </a:extLst>
            </p:cNvPr>
            <p:cNvSpPr/>
            <p:nvPr/>
          </p:nvSpPr>
          <p:spPr>
            <a:xfrm>
              <a:off x="530877" y="4468401"/>
              <a:ext cx="15179023" cy="1749395"/>
            </a:xfrm>
            <a:prstGeom prst="rect">
              <a:avLst/>
            </a:prstGeom>
            <a:noFill/>
            <a:ln w="38100">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endParaRPr lang="en-US" sz="1800">
                <a:solidFill>
                  <a:schemeClr val="tx1">
                    <a:lumMod val="75000"/>
                    <a:lumOff val="25000"/>
                  </a:schemeClr>
                </a:solidFill>
              </a:endParaRPr>
            </a:p>
          </p:txBody>
        </p:sp>
        <p:sp>
          <p:nvSpPr>
            <p:cNvPr id="28" name="Isosceles Triangle 27">
              <a:extLst>
                <a:ext uri="{FF2B5EF4-FFF2-40B4-BE49-F238E27FC236}">
                  <a16:creationId xmlns:a16="http://schemas.microsoft.com/office/drawing/2014/main" id="{0C024FB0-CDB1-1C95-7E78-9A5DD9B6B192}"/>
                </a:ext>
              </a:extLst>
            </p:cNvPr>
            <p:cNvSpPr/>
            <p:nvPr/>
          </p:nvSpPr>
          <p:spPr>
            <a:xfrm rot="10800000">
              <a:off x="11094791" y="6233208"/>
              <a:ext cx="432408" cy="265811"/>
            </a:xfrm>
            <a:prstGeom prst="triangle">
              <a:avLst/>
            </a:prstGeom>
            <a:solidFill>
              <a:srgbClr val="F4B18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914446"/>
              <a:endParaRPr lang="en-US" sz="1800" b="1">
                <a:solidFill>
                  <a:schemeClr val="tx1">
                    <a:lumMod val="75000"/>
                    <a:lumOff val="25000"/>
                  </a:schemeClr>
                </a:solidFill>
              </a:endParaRPr>
            </a:p>
          </p:txBody>
        </p:sp>
        <p:sp>
          <p:nvSpPr>
            <p:cNvPr id="29" name="Rectangle 28">
              <a:extLst>
                <a:ext uri="{FF2B5EF4-FFF2-40B4-BE49-F238E27FC236}">
                  <a16:creationId xmlns:a16="http://schemas.microsoft.com/office/drawing/2014/main" id="{40A14EB2-1B1C-9D4F-8753-29DB9C3C787B}"/>
                </a:ext>
              </a:extLst>
            </p:cNvPr>
            <p:cNvSpPr/>
            <p:nvPr/>
          </p:nvSpPr>
          <p:spPr>
            <a:xfrm>
              <a:off x="845521" y="4919842"/>
              <a:ext cx="14652387" cy="846514"/>
            </a:xfrm>
            <a:prstGeom prst="rect">
              <a:avLst/>
            </a:prstGeom>
          </p:spPr>
          <p:txBody>
            <a:bodyPr wrap="square" anchor="ctr">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defTabSz="914378">
                <a:lnSpc>
                  <a:spcPct val="115000"/>
                </a:lnSpc>
              </a:pPr>
              <a:r>
                <a:rPr lang="en-US" sz="165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This necessitates significant computational resources for training and upkeep, making scaling a challenging but essential part of its architecture.</a:t>
              </a:r>
            </a:p>
          </p:txBody>
        </p:sp>
      </p:grpSp>
      <p:pic>
        <p:nvPicPr>
          <p:cNvPr id="42" name="Picture 41">
            <a:extLst>
              <a:ext uri="{FF2B5EF4-FFF2-40B4-BE49-F238E27FC236}">
                <a16:creationId xmlns:a16="http://schemas.microsoft.com/office/drawing/2014/main" id="{C3ABF26E-45D3-CAD4-5FE1-723D00BC3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3769" y="5939180"/>
            <a:ext cx="564174" cy="558333"/>
          </a:xfrm>
          <a:prstGeom prst="rect">
            <a:avLst/>
          </a:prstGeom>
        </p:spPr>
      </p:pic>
      <p:sp>
        <p:nvSpPr>
          <p:cNvPr id="20" name="Brandline_LVC">
            <a:extLst>
              <a:ext uri="{FF2B5EF4-FFF2-40B4-BE49-F238E27FC236}">
                <a16:creationId xmlns:a16="http://schemas.microsoft.com/office/drawing/2014/main" id="{84E86B6C-40D8-A086-522A-EC2FD650E3D2}"/>
              </a:ext>
            </a:extLst>
          </p:cNvPr>
          <p:cNvSpPr/>
          <p:nvPr/>
        </p:nvSpPr>
        <p:spPr>
          <a:xfrm>
            <a:off x="4362451" y="612243"/>
            <a:ext cx="3475196"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171717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D1B55BB5-C909-1EDC-2537-D511A78CE796}"/>
              </a:ext>
            </a:extLst>
          </p:cNvPr>
          <p:cNvSpPr>
            <a:spLocks noGrp="1"/>
          </p:cNvSpPr>
          <p:nvPr>
            <p:ph type="body" idx="10"/>
          </p:nvPr>
        </p:nvSpPr>
        <p:spPr>
          <a:xfrm>
            <a:off x="1787228" y="1747914"/>
            <a:ext cx="3832079" cy="3520420"/>
          </a:xfrm>
        </p:spPr>
        <p:txBody>
          <a:bodyPr>
            <a:norm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Input embeddings</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Positional encoding</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Encoder</a:t>
            </a:r>
          </a:p>
          <a:p>
            <a:pPr marL="771525" lvl="1">
              <a:lnSpc>
                <a:spcPct val="115000"/>
              </a:lnSpc>
              <a:spcBef>
                <a:spcPts val="750"/>
              </a:spcBef>
              <a:buFont typeface="Courier New" panose="02070309020205020404" pitchFamily="49" charset="0"/>
              <a:buChar char="o"/>
            </a:pPr>
            <a:r>
              <a:rPr lang="en-IN">
                <a:latin typeface="Open Sans" panose="020B0606030504020204" pitchFamily="34" charset="0"/>
              </a:rPr>
              <a:t>Attention mechanism</a:t>
            </a:r>
          </a:p>
          <a:p>
            <a:pPr marL="771525" lvl="1">
              <a:lnSpc>
                <a:spcPct val="115000"/>
              </a:lnSpc>
              <a:spcBef>
                <a:spcPts val="750"/>
              </a:spcBef>
              <a:buFont typeface="Courier New" panose="02070309020205020404" pitchFamily="49" charset="0"/>
              <a:buChar char="o"/>
            </a:pPr>
            <a:r>
              <a:rPr lang="en-IN">
                <a:latin typeface="Open Sans" panose="020B0606030504020204" pitchFamily="34" charset="0"/>
              </a:rPr>
              <a:t>Feed-forward neural network</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Decoder</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Multi-headed attention</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Layer normalization</a:t>
            </a:r>
          </a:p>
          <a:p>
            <a:pPr marL="428625" indent="-257175">
              <a:lnSpc>
                <a:spcPct val="115000"/>
              </a:lnSpc>
              <a:spcBef>
                <a:spcPts val="750"/>
              </a:spcBef>
              <a:buFont typeface="Arial" panose="020B0604020202020204" pitchFamily="34" charset="0"/>
              <a:buChar char="•"/>
            </a:pPr>
            <a:r>
              <a:rPr lang="en-IN">
                <a:latin typeface="Open Sans" panose="020B0606030504020204" pitchFamily="34" charset="0"/>
              </a:rPr>
              <a:t>Output</a:t>
            </a:r>
          </a:p>
          <a:p>
            <a:pPr marL="428625" indent="-257175">
              <a:buFont typeface="Arial" panose="020B0604020202020204" pitchFamily="34" charset="0"/>
              <a:buChar char="•"/>
            </a:pPr>
            <a:endParaRPr lang="en-IN"/>
          </a:p>
        </p:txBody>
      </p:sp>
      <p:sp>
        <p:nvSpPr>
          <p:cNvPr id="4" name="Title 3">
            <a:extLst>
              <a:ext uri="{FF2B5EF4-FFF2-40B4-BE49-F238E27FC236}">
                <a16:creationId xmlns:a16="http://schemas.microsoft.com/office/drawing/2014/main" id="{66851008-5442-D39D-CE50-7C9EF5CF259C}"/>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Architecture </a:t>
            </a:r>
            <a:endParaRPr lang="en-IN"/>
          </a:p>
        </p:txBody>
      </p:sp>
      <p:sp>
        <p:nvSpPr>
          <p:cNvPr id="45" name="Rectangle 44">
            <a:extLst>
              <a:ext uri="{FF2B5EF4-FFF2-40B4-BE49-F238E27FC236}">
                <a16:creationId xmlns:a16="http://schemas.microsoft.com/office/drawing/2014/main" id="{381A55B8-8423-9517-3141-5D4DF950A4E7}"/>
              </a:ext>
            </a:extLst>
          </p:cNvPr>
          <p:cNvSpPr/>
          <p:nvPr/>
        </p:nvSpPr>
        <p:spPr>
          <a:xfrm>
            <a:off x="1791105" y="1737792"/>
            <a:ext cx="3828202" cy="3602305"/>
          </a:xfrm>
          <a:prstGeom prst="rect">
            <a:avLst/>
          </a:prstGeom>
          <a:noFill/>
          <a:ln w="19050">
            <a:solidFill>
              <a:schemeClr val="bg1">
                <a:lumMod val="50000"/>
              </a:schemeClr>
            </a:solidFill>
            <a:prstDash val="solid"/>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
        <p:nvSpPr>
          <p:cNvPr id="47" name="Round Same Side Corner Rectangle 25">
            <a:extLst>
              <a:ext uri="{FF2B5EF4-FFF2-40B4-BE49-F238E27FC236}">
                <a16:creationId xmlns:a16="http://schemas.microsoft.com/office/drawing/2014/main" id="{2B36E835-C3DE-BDE9-52C7-CAF452D5ABBB}"/>
              </a:ext>
            </a:extLst>
          </p:cNvPr>
          <p:cNvSpPr/>
          <p:nvPr/>
        </p:nvSpPr>
        <p:spPr>
          <a:xfrm>
            <a:off x="1787227" y="1285688"/>
            <a:ext cx="3832079" cy="447979"/>
          </a:xfrm>
          <a:prstGeom prst="round2SameRect">
            <a:avLst/>
          </a:prstGeom>
          <a:solidFill>
            <a:schemeClr val="accent5">
              <a:lumMod val="40000"/>
              <a:lumOff val="60000"/>
            </a:schemeClr>
          </a:solidFill>
          <a:ln w="19050">
            <a:solidFill>
              <a:schemeClr val="bg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232" tIns="33498" rIns="127232" bIns="33498" numCol="1" spcCol="1270" anchor="ctr" anchorCtr="0">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r>
              <a:rPr lang="en-IN" sz="18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 of LLM architecture</a:t>
            </a:r>
          </a:p>
        </p:txBody>
      </p:sp>
      <p:pic>
        <p:nvPicPr>
          <p:cNvPr id="3" name="Picture 2" descr="A screenshot of a computer screen&#10;&#10;Description automatically generated">
            <a:extLst>
              <a:ext uri="{FF2B5EF4-FFF2-40B4-BE49-F238E27FC236}">
                <a16:creationId xmlns:a16="http://schemas.microsoft.com/office/drawing/2014/main" id="{E19D421F-DA29-60D2-96C8-277A94ADB78E}"/>
              </a:ext>
            </a:extLst>
          </p:cNvPr>
          <p:cNvPicPr>
            <a:picLocks noChangeAspect="1"/>
          </p:cNvPicPr>
          <p:nvPr/>
        </p:nvPicPr>
        <p:blipFill>
          <a:blip r:embed="rId3"/>
          <a:stretch>
            <a:fillRect/>
          </a:stretch>
        </p:blipFill>
        <p:spPr>
          <a:xfrm>
            <a:off x="6938634" y="1174852"/>
            <a:ext cx="3832079" cy="4943189"/>
          </a:xfrm>
          <a:prstGeom prst="rect">
            <a:avLst/>
          </a:prstGeom>
        </p:spPr>
      </p:pic>
      <p:sp>
        <p:nvSpPr>
          <p:cNvPr id="17" name="Brandline_LVC">
            <a:extLst>
              <a:ext uri="{FF2B5EF4-FFF2-40B4-BE49-F238E27FC236}">
                <a16:creationId xmlns:a16="http://schemas.microsoft.com/office/drawing/2014/main" id="{5B2CFD51-39B4-2121-C5DD-863F816D549E}"/>
              </a:ext>
            </a:extLst>
          </p:cNvPr>
          <p:cNvSpPr/>
          <p:nvPr/>
        </p:nvSpPr>
        <p:spPr>
          <a:xfrm>
            <a:off x="4619625" y="612243"/>
            <a:ext cx="296174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2712645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4946" y="1134625"/>
            <a:ext cx="6885533" cy="515433"/>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The machine takes in a sentence and breaks it down into smaller pieces.</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Each of these pieces is turned into a special kind of code that the machine can understand.</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This code holds the meaning of the words.</a:t>
            </a:r>
          </a:p>
        </p:txBody>
      </p:sp>
      <p:sp>
        <p:nvSpPr>
          <p:cNvPr id="13" name="CustomShape 10">
            <a:extLst>
              <a:ext uri="{FF2B5EF4-FFF2-40B4-BE49-F238E27FC236}">
                <a16:creationId xmlns:a16="http://schemas.microsoft.com/office/drawing/2014/main" id="{15E00093-1CA6-BE16-7DEF-CC7EC420E8C7}"/>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headEnd type="oval" w="med" len="med"/>
            <a:tailEnd type="oval" w="med" len="me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7B4E4DD6-29BE-E44A-DFC9-F35D9C58A6D0}"/>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75635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4322-35EE-C3E9-3930-464FFE4E49CF}"/>
              </a:ext>
            </a:extLst>
          </p:cNvPr>
          <p:cNvSpPr>
            <a:spLocks noGrp="1"/>
          </p:cNvSpPr>
          <p:nvPr>
            <p:ph type="title"/>
          </p:nvPr>
        </p:nvSpPr>
        <p:spPr>
          <a:xfrm>
            <a:off x="795068" y="480144"/>
            <a:ext cx="10600623" cy="589838"/>
          </a:xfrm>
        </p:spPr>
        <p:txBody>
          <a:bodyPr>
            <a:normAutofit/>
          </a:bodyPr>
          <a:lstStyle/>
          <a:p>
            <a:r>
              <a:rPr lang="en-US" sz="2400" b="1">
                <a:latin typeface="Aptos"/>
              </a:rPr>
              <a:t>About me </a:t>
            </a:r>
          </a:p>
        </p:txBody>
      </p:sp>
      <p:sp>
        <p:nvSpPr>
          <p:cNvPr id="3" name="Content Placeholder 2">
            <a:extLst>
              <a:ext uri="{FF2B5EF4-FFF2-40B4-BE49-F238E27FC236}">
                <a16:creationId xmlns:a16="http://schemas.microsoft.com/office/drawing/2014/main" id="{E275A77E-4750-D155-9B89-70E9D6B25178}"/>
              </a:ext>
            </a:extLst>
          </p:cNvPr>
          <p:cNvSpPr>
            <a:spLocks noGrp="1"/>
          </p:cNvSpPr>
          <p:nvPr>
            <p:ph idx="1"/>
          </p:nvPr>
        </p:nvSpPr>
        <p:spPr>
          <a:xfrm>
            <a:off x="3900578" y="1799350"/>
            <a:ext cx="7799022" cy="4153773"/>
          </a:xfrm>
        </p:spPr>
        <p:txBody>
          <a:bodyPr vert="horz" lIns="91440" tIns="45720" rIns="91440" bIns="45720" rtlCol="0" anchor="t">
            <a:normAutofit/>
          </a:bodyPr>
          <a:lstStyle/>
          <a:p>
            <a:pPr marL="285750">
              <a:buFont typeface="Arial,Sans-Serif" panose="020B0604020202020204" pitchFamily="34" charset="0"/>
            </a:pPr>
            <a:r>
              <a:rPr lang="en-US" sz="1800">
                <a:ea typeface="+mn-lt"/>
                <a:cs typeface="+mn-lt"/>
              </a:rPr>
              <a:t>Over a decade of experience driving AI advancements across Government, Telecom, Finance Insurance, Healthcare, Education and more.</a:t>
            </a:r>
            <a:endParaRPr lang="en-US" sz="1800"/>
          </a:p>
          <a:p>
            <a:pPr marL="285750">
              <a:buFont typeface="Arial,Sans-Serif" panose="020B0604020202020204" pitchFamily="34" charset="0"/>
            </a:pPr>
            <a:r>
              <a:rPr lang="en-US" sz="1800">
                <a:ea typeface="+mn-lt"/>
                <a:cs typeface="+mn-lt"/>
              </a:rPr>
              <a:t>Designed predictive models, automation, and customer engagement strategies for global corporations.</a:t>
            </a:r>
            <a:endParaRPr lang="en-US" sz="1800"/>
          </a:p>
          <a:p>
            <a:pPr marL="285750">
              <a:buFont typeface="Arial,Sans-Serif" panose="020B0604020202020204" pitchFamily="34" charset="0"/>
            </a:pPr>
            <a:r>
              <a:rPr lang="en-US" sz="1800">
                <a:ea typeface="+mn-lt"/>
                <a:cs typeface="+mn-lt"/>
              </a:rPr>
              <a:t>Trained professionals from top firms like Bain and Co., JP Morgan, NOKIA, IndiGo etc. and senior government officials up to Executive Director level from Government of India Ministry of Communications, Ministry of Skilling and Entrepreneurship and Ministry of Education.</a:t>
            </a:r>
          </a:p>
          <a:p>
            <a:pPr marL="285750">
              <a:buFont typeface="Arial,Sans-Serif" panose="020B0604020202020204" pitchFamily="34" charset="0"/>
            </a:pPr>
            <a:r>
              <a:rPr lang="en-US" sz="1800">
                <a:ea typeface="+mn-lt"/>
                <a:cs typeface="+mn-lt"/>
              </a:rPr>
              <a:t>Introduced Artificial Intelligence and Generative AI to State government employees from Uttar Pradesh, Chandigarh and Himachal Pradesh and PSUs like Gujarat Alkalies and Chemicals Limited (GACL)</a:t>
            </a:r>
          </a:p>
          <a:p>
            <a:pPr marL="285750">
              <a:buFont typeface="Arial,Sans-Serif" panose="020B0604020202020204" pitchFamily="34" charset="0"/>
            </a:pPr>
            <a:endParaRPr lang="en-US" sz="1800"/>
          </a:p>
        </p:txBody>
      </p:sp>
      <p:pic>
        <p:nvPicPr>
          <p:cNvPr id="6" name="Picture 5" descr="A person in a suit&#10;&#10;AI-generated content may be incorrect.">
            <a:extLst>
              <a:ext uri="{FF2B5EF4-FFF2-40B4-BE49-F238E27FC236}">
                <a16:creationId xmlns:a16="http://schemas.microsoft.com/office/drawing/2014/main" id="{BD222174-BE98-C195-1A36-23BA04144239}"/>
              </a:ext>
            </a:extLst>
          </p:cNvPr>
          <p:cNvPicPr>
            <a:picLocks noChangeAspect="1"/>
          </p:cNvPicPr>
          <p:nvPr/>
        </p:nvPicPr>
        <p:blipFill>
          <a:blip r:embed="rId2"/>
          <a:stretch>
            <a:fillRect/>
          </a:stretch>
        </p:blipFill>
        <p:spPr>
          <a:xfrm>
            <a:off x="789569" y="1797170"/>
            <a:ext cx="3107883" cy="3623096"/>
          </a:xfrm>
          <a:prstGeom prst="rect">
            <a:avLst/>
          </a:prstGeom>
        </p:spPr>
      </p:pic>
      <p:sp>
        <p:nvSpPr>
          <p:cNvPr id="4" name="TextBox 3">
            <a:extLst>
              <a:ext uri="{FF2B5EF4-FFF2-40B4-BE49-F238E27FC236}">
                <a16:creationId xmlns:a16="http://schemas.microsoft.com/office/drawing/2014/main" id="{6C7F56D5-C07B-C798-6827-F790F2817EF1}"/>
              </a:ext>
            </a:extLst>
          </p:cNvPr>
          <p:cNvSpPr txBox="1"/>
          <p:nvPr/>
        </p:nvSpPr>
        <p:spPr>
          <a:xfrm>
            <a:off x="801414" y="5583620"/>
            <a:ext cx="31136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Aashutosh Kumar Mishra </a:t>
            </a:r>
          </a:p>
        </p:txBody>
      </p:sp>
    </p:spTree>
    <p:extLst>
      <p:ext uri="{BB962C8B-B14F-4D97-AF65-F5344CB8AC3E}">
        <p14:creationId xmlns:p14="http://schemas.microsoft.com/office/powerpoint/2010/main" val="274018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4811" y="1134625"/>
            <a:ext cx="6867515" cy="457877"/>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The machine wants to understand not just what words are there but also their order in the sentence.</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So, it adds some extra information to the code to show where each word is in the sentence.</a:t>
            </a: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58C6B9CA-502F-91F4-A47C-94A181153CB8}"/>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
        <p:nvSpPr>
          <p:cNvPr id="2" name="CustomShape 10">
            <a:extLst>
              <a:ext uri="{FF2B5EF4-FFF2-40B4-BE49-F238E27FC236}">
                <a16:creationId xmlns:a16="http://schemas.microsoft.com/office/drawing/2014/main" id="{9B0088B7-7414-CF83-16E5-89AFA7858F08}"/>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headEnd type="oval" w="med" len="med"/>
            <a:tailEnd type="oval" w="med" len="me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Tree>
    <p:extLst>
      <p:ext uri="{BB962C8B-B14F-4D97-AF65-F5344CB8AC3E}">
        <p14:creationId xmlns:p14="http://schemas.microsoft.com/office/powerpoint/2010/main" val="2910495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4946" y="1134625"/>
            <a:ext cx="6867245" cy="515433"/>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spc="-1">
                <a:solidFill>
                  <a:schemeClr val="tx1">
                    <a:lumMod val="75000"/>
                    <a:lumOff val="25000"/>
                  </a:schemeClr>
                </a:solidFill>
                <a:latin typeface="Open Sans"/>
                <a:ea typeface="Open Sans"/>
              </a:rPr>
              <a:t>Encoder</a:t>
            </a:r>
            <a:endParaRPr lang="en-IN" sz="1650" spc="-1">
              <a:solidFill>
                <a:schemeClr val="tx1">
                  <a:lumMod val="75000"/>
                  <a:lumOff val="25000"/>
                </a:schemeClr>
              </a:solidFill>
              <a:latin typeface="Open Sans"/>
              <a:ea typeface="Open Sans"/>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b="1" strike="noStrike" spc="-1">
                <a:solidFill>
                  <a:schemeClr val="tx1">
                    <a:lumMod val="75000"/>
                    <a:lumOff val="25000"/>
                  </a:schemeClr>
                </a:solidFill>
                <a:latin typeface="Open Sans" panose="020B0606030504020204" pitchFamily="34" charset="0"/>
                <a:ea typeface="Open Sans"/>
              </a:rPr>
              <a:t>Encoder: </a:t>
            </a:r>
            <a:r>
              <a:rPr lang="en-US" sz="1650" b="0" strike="noStrike" spc="-1">
                <a:solidFill>
                  <a:schemeClr val="tx1">
                    <a:lumMod val="75000"/>
                    <a:lumOff val="25000"/>
                  </a:schemeClr>
                </a:solidFill>
                <a:latin typeface="Open Sans" panose="020B0606030504020204" pitchFamily="34" charset="0"/>
                <a:ea typeface="Open Sans"/>
              </a:rPr>
              <a:t>Now, the machine gets to work on analyzing the sentence. It creates a bunch of memories to remember what it has read.</a:t>
            </a:r>
          </a:p>
          <a:p>
            <a:pPr marL="257445" indent="-257175">
              <a:lnSpc>
                <a:spcPct val="113000"/>
              </a:lnSpc>
              <a:buClr>
                <a:schemeClr val="tx1">
                  <a:lumMod val="75000"/>
                  <a:lumOff val="25000"/>
                </a:schemeClr>
              </a:buClr>
              <a:buFont typeface="Arial" panose="020B0604020202020204" pitchFamily="34" charset="0"/>
              <a:buChar char="•"/>
            </a:pPr>
            <a:endParaRPr lang="en-US" sz="750" b="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b="1" spc="-1">
                <a:solidFill>
                  <a:schemeClr val="tx1">
                    <a:lumMod val="75000"/>
                    <a:lumOff val="25000"/>
                  </a:schemeClr>
                </a:solidFill>
                <a:latin typeface="Open Sans" panose="020B0606030504020204" pitchFamily="34" charset="0"/>
                <a:ea typeface="Open Sans"/>
              </a:rPr>
              <a:t>Attention mechanism: </a:t>
            </a:r>
            <a:r>
              <a:rPr lang="en-US" sz="1650" spc="-1">
                <a:solidFill>
                  <a:schemeClr val="tx1">
                    <a:lumMod val="75000"/>
                    <a:lumOff val="25000"/>
                  </a:schemeClr>
                </a:solidFill>
                <a:latin typeface="Open Sans" panose="020B0606030504020204" pitchFamily="34" charset="0"/>
                <a:ea typeface="Open Sans"/>
              </a:rPr>
              <a:t>The machine pays more attention to some words depending on their importance in the sentence.</a:t>
            </a:r>
          </a:p>
          <a:p>
            <a:pPr marL="257445" indent="-257175">
              <a:lnSpc>
                <a:spcPct val="113000"/>
              </a:lnSpc>
              <a:buClr>
                <a:schemeClr val="tx1">
                  <a:lumMod val="75000"/>
                  <a:lumOff val="25000"/>
                </a:schemeClr>
              </a:buClr>
              <a:buFont typeface="Arial" panose="020B0604020202020204" pitchFamily="34" charset="0"/>
              <a:buChar char="•"/>
            </a:pPr>
            <a:endParaRPr lang="en-US" sz="750"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b="1" spc="-1">
                <a:solidFill>
                  <a:schemeClr val="tx1">
                    <a:lumMod val="75000"/>
                    <a:lumOff val="25000"/>
                  </a:schemeClr>
                </a:solidFill>
                <a:latin typeface="Open Sans" panose="020B0606030504020204" pitchFamily="34" charset="0"/>
                <a:ea typeface="Open Sans"/>
              </a:rPr>
              <a:t>Feed forward:</a:t>
            </a:r>
            <a:r>
              <a:rPr lang="en-US" sz="1650" spc="-1">
                <a:solidFill>
                  <a:schemeClr val="tx1">
                    <a:lumMod val="75000"/>
                    <a:lumOff val="25000"/>
                  </a:schemeClr>
                </a:solidFill>
                <a:latin typeface="Open Sans" panose="020B0606030504020204" pitchFamily="34" charset="0"/>
                <a:ea typeface="Open Sans"/>
              </a:rPr>
              <a:t> After paying attention to words, the machine thinks hard about each word on its own.</a:t>
            </a:r>
            <a:endParaRPr lang="en-IN" sz="1650" strike="noStrike" spc="-1">
              <a:solidFill>
                <a:schemeClr val="tx1">
                  <a:lumMod val="75000"/>
                  <a:lumOff val="25000"/>
                </a:schemeClr>
              </a:solidFill>
              <a:latin typeface="Open Sans" panose="020B0606030504020204" pitchFamily="34" charset="0"/>
            </a:endParaRP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718E46E0-3349-D394-CAD8-0C99FBAEA7FA}"/>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
        <p:nvSpPr>
          <p:cNvPr id="2" name="CustomShape 10">
            <a:extLst>
              <a:ext uri="{FF2B5EF4-FFF2-40B4-BE49-F238E27FC236}">
                <a16:creationId xmlns:a16="http://schemas.microsoft.com/office/drawing/2014/main" id="{B5D2438F-8777-20F5-9B19-5A42AE30421B}"/>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headEnd type="oval" w="med" len="med"/>
            <a:tailEnd type="oval" w="med" len="me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Tree>
    <p:extLst>
      <p:ext uri="{BB962C8B-B14F-4D97-AF65-F5344CB8AC3E}">
        <p14:creationId xmlns:p14="http://schemas.microsoft.com/office/powerpoint/2010/main" val="3674840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5216" y="1134625"/>
            <a:ext cx="6866705" cy="457877"/>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spc="-1">
                <a:solidFill>
                  <a:schemeClr val="tx1">
                    <a:lumMod val="75000"/>
                    <a:lumOff val="25000"/>
                  </a:schemeClr>
                </a:solidFill>
                <a:latin typeface="Open Sans"/>
                <a:ea typeface="Open Sans"/>
              </a:rPr>
              <a:t>Decoder</a:t>
            </a:r>
            <a:endParaRPr lang="en-IN" sz="1650" spc="-1">
              <a:solidFill>
                <a:schemeClr val="tx1">
                  <a:lumMod val="75000"/>
                  <a:lumOff val="25000"/>
                </a:schemeClr>
              </a:solidFill>
              <a:latin typeface="Open Sans"/>
              <a:ea typeface="Open Sans"/>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The machine not only understands but also generates new sentences.</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pc="-1">
                <a:solidFill>
                  <a:schemeClr val="tx1">
                    <a:lumMod val="75000"/>
                    <a:lumOff val="25000"/>
                  </a:schemeClr>
                </a:solidFill>
                <a:latin typeface="Open Sans" panose="020B0606030504020204" pitchFamily="34" charset="0"/>
                <a:ea typeface="Open Sans"/>
              </a:rPr>
              <a:t>For this, it has a special part called the decoder.</a:t>
            </a:r>
          </a:p>
          <a:p>
            <a:pPr marL="257445" indent="-257175">
              <a:lnSpc>
                <a:spcPct val="113000"/>
              </a:lnSpc>
              <a:buClr>
                <a:schemeClr val="tx1">
                  <a:lumMod val="75000"/>
                  <a:lumOff val="25000"/>
                </a:schemeClr>
              </a:buClr>
              <a:buFont typeface="Arial" panose="020B0604020202020204" pitchFamily="34" charset="0"/>
              <a:buChar char="•"/>
            </a:pPr>
            <a:endParaRPr lang="en-US" sz="750"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pc="-1">
                <a:solidFill>
                  <a:schemeClr val="tx1">
                    <a:lumMod val="75000"/>
                    <a:lumOff val="25000"/>
                  </a:schemeClr>
                </a:solidFill>
                <a:latin typeface="Open Sans" panose="020B0606030504020204" pitchFamily="34" charset="0"/>
                <a:ea typeface="Open Sans"/>
              </a:rPr>
              <a:t>The decoder helps the machine predict what word comes next based on what it has understood so far.</a:t>
            </a: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C0F66855-A755-1308-226F-D63E807B8F4C}"/>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
        <p:nvSpPr>
          <p:cNvPr id="2" name="CustomShape 10">
            <a:extLst>
              <a:ext uri="{FF2B5EF4-FFF2-40B4-BE49-F238E27FC236}">
                <a16:creationId xmlns:a16="http://schemas.microsoft.com/office/drawing/2014/main" id="{98C73C76-F9B9-E369-83C0-0AF82744F72B}"/>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headEnd type="oval" w="med" len="med"/>
            <a:tailEnd type="oval" w="med" len="me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Tree>
    <p:extLst>
      <p:ext uri="{BB962C8B-B14F-4D97-AF65-F5344CB8AC3E}">
        <p14:creationId xmlns:p14="http://schemas.microsoft.com/office/powerpoint/2010/main" val="1670789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3785" y="1134625"/>
            <a:ext cx="6906143" cy="457877"/>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spc="-1">
                <a:solidFill>
                  <a:schemeClr val="tx1">
                    <a:lumMod val="75000"/>
                    <a:lumOff val="25000"/>
                  </a:schemeClr>
                </a:solidFill>
                <a:latin typeface="Open Sans"/>
                <a:ea typeface="Open Sans"/>
              </a:rPr>
              <a:t>Multi-headed attention</a:t>
            </a:r>
            <a:endParaRPr lang="en-IN" sz="1650" spc="-1">
              <a:solidFill>
                <a:schemeClr val="tx1">
                  <a:lumMod val="75000"/>
                  <a:lumOff val="25000"/>
                </a:schemeClr>
              </a:solidFill>
              <a:latin typeface="Open Sans"/>
              <a:ea typeface="Open Sans"/>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The machine looks at the words in different ways simultaneously.</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This helps the machine grasp different aspects of the sentence all at once.</a:t>
            </a:r>
          </a:p>
        </p:txBody>
      </p:sp>
      <p:sp>
        <p:nvSpPr>
          <p:cNvPr id="13" name="CustomShape 10">
            <a:extLst>
              <a:ext uri="{FF2B5EF4-FFF2-40B4-BE49-F238E27FC236}">
                <a16:creationId xmlns:a16="http://schemas.microsoft.com/office/drawing/2014/main" id="{15E00093-1CA6-BE16-7DEF-CC7EC420E8C7}"/>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C9260B02-4024-0323-1C04-2D0BF553827E}"/>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294782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0239" y="1134625"/>
            <a:ext cx="6858371" cy="457877"/>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spc="-1">
                <a:solidFill>
                  <a:schemeClr val="tx1">
                    <a:lumMod val="75000"/>
                    <a:lumOff val="25000"/>
                  </a:schemeClr>
                </a:solidFill>
                <a:latin typeface="Open Sans"/>
                <a:ea typeface="Open Sans"/>
              </a:rPr>
              <a:t>Layer normalization</a:t>
            </a:r>
            <a:endParaRPr lang="en-IN" sz="1650" spc="-1">
              <a:solidFill>
                <a:schemeClr val="tx1">
                  <a:lumMod val="75000"/>
                  <a:lumOff val="25000"/>
                </a:schemeClr>
              </a:solidFill>
              <a:latin typeface="Open Sans"/>
              <a:ea typeface="Open Sans"/>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This layer is in place to keep everything in check and make sure the machine learns well.</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pc="-1">
                <a:solidFill>
                  <a:schemeClr val="tx1">
                    <a:lumMod val="75000"/>
                    <a:lumOff val="25000"/>
                  </a:schemeClr>
                </a:solidFill>
                <a:latin typeface="Open Sans" panose="020B0606030504020204" pitchFamily="34" charset="0"/>
                <a:ea typeface="Open Sans"/>
              </a:rPr>
              <a:t>The machine normalizes its understanding at each step.</a:t>
            </a:r>
            <a:endParaRPr lang="en-IN" sz="1650" strike="noStrike" spc="-1">
              <a:solidFill>
                <a:schemeClr val="tx1">
                  <a:lumMod val="75000"/>
                  <a:lumOff val="25000"/>
                </a:schemeClr>
              </a:solidFill>
              <a:latin typeface="Open Sans" panose="020B0606030504020204" pitchFamily="34" charset="0"/>
            </a:endParaRPr>
          </a:p>
        </p:txBody>
      </p:sp>
      <p:sp>
        <p:nvSpPr>
          <p:cNvPr id="13" name="CustomShape 10">
            <a:extLst>
              <a:ext uri="{FF2B5EF4-FFF2-40B4-BE49-F238E27FC236}">
                <a16:creationId xmlns:a16="http://schemas.microsoft.com/office/drawing/2014/main" id="{15E00093-1CA6-BE16-7DEF-CC7EC420E8C7}"/>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Output</a:t>
            </a:r>
            <a:endParaRPr lang="en-IN" sz="1650" b="0" strike="noStrike" spc="-1">
              <a:solidFill>
                <a:schemeClr val="tx1">
                  <a:lumMod val="75000"/>
                  <a:lumOff val="25000"/>
                </a:schemeClr>
              </a:solidFill>
              <a:latin typeface="Arial"/>
            </a:endParaRPr>
          </a:p>
        </p:txBody>
      </p:sp>
      <p:sp>
        <p:nvSpPr>
          <p:cNvPr id="14" name="Brandline_LVC">
            <a:extLst>
              <a:ext uri="{FF2B5EF4-FFF2-40B4-BE49-F238E27FC236}">
                <a16:creationId xmlns:a16="http://schemas.microsoft.com/office/drawing/2014/main" id="{87A0AD83-F9D6-946B-9517-1FE3C8B76513}"/>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Tree>
    <p:extLst>
      <p:ext uri="{BB962C8B-B14F-4D97-AF65-F5344CB8AC3E}">
        <p14:creationId xmlns:p14="http://schemas.microsoft.com/office/powerpoint/2010/main" val="1332428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4EC46CB-E5A9-4DF6-DD02-169259D315CA}"/>
              </a:ext>
            </a:extLst>
          </p:cNvPr>
          <p:cNvSpPr>
            <a:spLocks noGrp="1"/>
          </p:cNvSpPr>
          <p:nvPr>
            <p:ph type="body" idx="10"/>
          </p:nvPr>
        </p:nvSpPr>
        <p:spPr>
          <a:xfrm>
            <a:off x="2635081" y="1134625"/>
            <a:ext cx="6885263" cy="457877"/>
          </a:xfr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These represent the functions of components within an architecture.</a:t>
            </a:r>
            <a:endParaRPr lang="en-IN"/>
          </a:p>
        </p:txBody>
      </p:sp>
      <p:sp>
        <p:nvSpPr>
          <p:cNvPr id="4" name="Title 3">
            <a:extLst>
              <a:ext uri="{FF2B5EF4-FFF2-40B4-BE49-F238E27FC236}">
                <a16:creationId xmlns:a16="http://schemas.microsoft.com/office/drawing/2014/main" id="{C59638B1-A0AE-38D5-9854-88FA73E1C02E}"/>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LLM Operations</a:t>
            </a:r>
            <a:endParaRPr lang="en-IN"/>
          </a:p>
        </p:txBody>
      </p:sp>
      <p:sp>
        <p:nvSpPr>
          <p:cNvPr id="6" name="CustomShape 3">
            <a:extLst>
              <a:ext uri="{FF2B5EF4-FFF2-40B4-BE49-F238E27FC236}">
                <a16:creationId xmlns:a16="http://schemas.microsoft.com/office/drawing/2014/main" id="{B479756B-7DC6-A79C-9E98-8FE029313714}"/>
              </a:ext>
            </a:extLst>
          </p:cNvPr>
          <p:cNvSpPr/>
          <p:nvPr/>
        </p:nvSpPr>
        <p:spPr>
          <a:xfrm>
            <a:off x="1472791" y="1889833"/>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Input embeddings</a:t>
            </a:r>
            <a:endParaRPr lang="en-IN" sz="1650" b="0" strike="noStrike" spc="-1">
              <a:solidFill>
                <a:schemeClr val="tx1">
                  <a:lumMod val="75000"/>
                  <a:lumOff val="25000"/>
                </a:schemeClr>
              </a:solidFill>
              <a:latin typeface="Arial"/>
            </a:endParaRPr>
          </a:p>
        </p:txBody>
      </p:sp>
      <p:sp>
        <p:nvSpPr>
          <p:cNvPr id="7" name="CustomShape 4">
            <a:extLst>
              <a:ext uri="{FF2B5EF4-FFF2-40B4-BE49-F238E27FC236}">
                <a16:creationId xmlns:a16="http://schemas.microsoft.com/office/drawing/2014/main" id="{D5C01C88-D36B-AFF0-D337-EDFF717437A5}"/>
              </a:ext>
            </a:extLst>
          </p:cNvPr>
          <p:cNvSpPr/>
          <p:nvPr/>
        </p:nvSpPr>
        <p:spPr>
          <a:xfrm>
            <a:off x="1472791" y="2502424"/>
            <a:ext cx="2674256" cy="457877"/>
          </a:xfrm>
          <a:prstGeom prst="roundRect">
            <a:avLst>
              <a:gd name="adj" fmla="val 16667"/>
            </a:avLst>
          </a:prstGeom>
          <a:no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Positional encoding</a:t>
            </a:r>
            <a:endParaRPr lang="en-IN" sz="1650" b="0" strike="noStrike" spc="-1">
              <a:solidFill>
                <a:schemeClr val="tx1">
                  <a:lumMod val="75000"/>
                  <a:lumOff val="25000"/>
                </a:schemeClr>
              </a:solidFill>
              <a:latin typeface="Arial"/>
            </a:endParaRPr>
          </a:p>
        </p:txBody>
      </p:sp>
      <p:sp>
        <p:nvSpPr>
          <p:cNvPr id="8" name="CustomShape 5">
            <a:extLst>
              <a:ext uri="{FF2B5EF4-FFF2-40B4-BE49-F238E27FC236}">
                <a16:creationId xmlns:a16="http://schemas.microsoft.com/office/drawing/2014/main" id="{E3169198-871B-752C-918D-D47C613D3BF8}"/>
              </a:ext>
            </a:extLst>
          </p:cNvPr>
          <p:cNvSpPr/>
          <p:nvPr/>
        </p:nvSpPr>
        <p:spPr>
          <a:xfrm>
            <a:off x="1472791" y="311478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Encoder</a:t>
            </a:r>
            <a:endParaRPr lang="en-IN" sz="1650" b="0" strike="noStrike" spc="-1">
              <a:solidFill>
                <a:schemeClr val="tx1">
                  <a:lumMod val="75000"/>
                  <a:lumOff val="25000"/>
                </a:schemeClr>
              </a:solidFill>
              <a:latin typeface="Arial"/>
            </a:endParaRPr>
          </a:p>
        </p:txBody>
      </p:sp>
      <p:sp>
        <p:nvSpPr>
          <p:cNvPr id="9" name="CustomShape 6">
            <a:extLst>
              <a:ext uri="{FF2B5EF4-FFF2-40B4-BE49-F238E27FC236}">
                <a16:creationId xmlns:a16="http://schemas.microsoft.com/office/drawing/2014/main" id="{1E38BFF1-D2AC-B6B6-219F-D2940D90BAB3}"/>
              </a:ext>
            </a:extLst>
          </p:cNvPr>
          <p:cNvSpPr/>
          <p:nvPr/>
        </p:nvSpPr>
        <p:spPr>
          <a:xfrm>
            <a:off x="1472791" y="3727374"/>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Decoder</a:t>
            </a:r>
            <a:endParaRPr lang="en-IN" sz="1650" b="0" strike="noStrike" spc="-1">
              <a:solidFill>
                <a:schemeClr val="tx1">
                  <a:lumMod val="75000"/>
                  <a:lumOff val="25000"/>
                </a:schemeClr>
              </a:solidFill>
              <a:latin typeface="Arial"/>
            </a:endParaRPr>
          </a:p>
        </p:txBody>
      </p:sp>
      <p:sp>
        <p:nvSpPr>
          <p:cNvPr id="10" name="CustomShape 7">
            <a:extLst>
              <a:ext uri="{FF2B5EF4-FFF2-40B4-BE49-F238E27FC236}">
                <a16:creationId xmlns:a16="http://schemas.microsoft.com/office/drawing/2014/main" id="{75940422-C218-AC2A-CE2E-E36D446C681A}"/>
              </a:ext>
            </a:extLst>
          </p:cNvPr>
          <p:cNvSpPr/>
          <p:nvPr/>
        </p:nvSpPr>
        <p:spPr>
          <a:xfrm>
            <a:off x="1472791" y="4339732"/>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Multi-headed attention</a:t>
            </a:r>
            <a:endParaRPr lang="en-IN" sz="1650" b="0" strike="noStrike" spc="-1">
              <a:solidFill>
                <a:schemeClr val="tx1">
                  <a:lumMod val="75000"/>
                  <a:lumOff val="25000"/>
                </a:schemeClr>
              </a:solidFill>
              <a:latin typeface="Arial"/>
            </a:endParaRPr>
          </a:p>
        </p:txBody>
      </p:sp>
      <p:sp>
        <p:nvSpPr>
          <p:cNvPr id="11" name="CustomShape 8">
            <a:extLst>
              <a:ext uri="{FF2B5EF4-FFF2-40B4-BE49-F238E27FC236}">
                <a16:creationId xmlns:a16="http://schemas.microsoft.com/office/drawing/2014/main" id="{D6CAF891-020C-41AE-CBFF-7D73B4A8FDE4}"/>
              </a:ext>
            </a:extLst>
          </p:cNvPr>
          <p:cNvSpPr/>
          <p:nvPr/>
        </p:nvSpPr>
        <p:spPr>
          <a:xfrm>
            <a:off x="1472791" y="4952323"/>
            <a:ext cx="2674256" cy="457877"/>
          </a:xfrm>
          <a:prstGeom prst="roundRect">
            <a:avLst>
              <a:gd name="adj" fmla="val 16667"/>
            </a:avLst>
          </a:prstGeom>
          <a:solidFill>
            <a:schemeClr val="lt1"/>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tx1">
                    <a:lumMod val="75000"/>
                    <a:lumOff val="25000"/>
                  </a:schemeClr>
                </a:solidFill>
                <a:latin typeface="Open Sans"/>
                <a:ea typeface="Open Sans"/>
              </a:rPr>
              <a:t>Layer normalization</a:t>
            </a:r>
            <a:endParaRPr lang="en-IN" sz="1650" b="0" strike="noStrike" spc="-1">
              <a:solidFill>
                <a:schemeClr val="tx1">
                  <a:lumMod val="75000"/>
                  <a:lumOff val="25000"/>
                </a:schemeClr>
              </a:solidFill>
              <a:latin typeface="Arial"/>
            </a:endParaRPr>
          </a:p>
        </p:txBody>
      </p:sp>
      <p:sp>
        <p:nvSpPr>
          <p:cNvPr id="12" name="CustomShape 9">
            <a:extLst>
              <a:ext uri="{FF2B5EF4-FFF2-40B4-BE49-F238E27FC236}">
                <a16:creationId xmlns:a16="http://schemas.microsoft.com/office/drawing/2014/main" id="{457758C6-FE0E-0FCD-4337-DE42263876C1}"/>
              </a:ext>
            </a:extLst>
          </p:cNvPr>
          <p:cNvSpPr/>
          <p:nvPr/>
        </p:nvSpPr>
        <p:spPr>
          <a:xfrm>
            <a:off x="4997160" y="2711225"/>
            <a:ext cx="6536450" cy="2504045"/>
          </a:xfrm>
          <a:prstGeom prst="roundRect">
            <a:avLst>
              <a:gd name="adj" fmla="val 8686"/>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ea typeface="Open Sans"/>
              </a:rPr>
              <a:t>Finally, the machine produces its own understanding or generates new sentences.</a:t>
            </a:r>
          </a:p>
          <a:p>
            <a:pPr marL="257445" indent="-257175">
              <a:lnSpc>
                <a:spcPct val="113000"/>
              </a:lnSpc>
              <a:buClr>
                <a:schemeClr val="tx1">
                  <a:lumMod val="75000"/>
                  <a:lumOff val="25000"/>
                </a:schemeClr>
              </a:buClr>
              <a:buFont typeface="Arial" panose="020B0604020202020204" pitchFamily="34" charset="0"/>
              <a:buChar char="•"/>
            </a:pPr>
            <a:endParaRPr lang="en-US" sz="750" strike="noStrike"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pc="-1">
                <a:solidFill>
                  <a:schemeClr val="tx1">
                    <a:lumMod val="75000"/>
                    <a:lumOff val="25000"/>
                  </a:schemeClr>
                </a:solidFill>
                <a:latin typeface="Open Sans" panose="020B0606030504020204" pitchFamily="34" charset="0"/>
                <a:ea typeface="Open Sans"/>
              </a:rPr>
              <a:t>The output depends on what the machine is designed to do.</a:t>
            </a:r>
          </a:p>
          <a:p>
            <a:pPr marL="257445" indent="-257175">
              <a:lnSpc>
                <a:spcPct val="113000"/>
              </a:lnSpc>
              <a:buClr>
                <a:schemeClr val="tx1">
                  <a:lumMod val="75000"/>
                  <a:lumOff val="25000"/>
                </a:schemeClr>
              </a:buClr>
              <a:buFont typeface="Arial" panose="020B0604020202020204" pitchFamily="34" charset="0"/>
              <a:buChar char="•"/>
            </a:pPr>
            <a:endParaRPr lang="en-US" sz="750" spc="-1">
              <a:solidFill>
                <a:schemeClr val="tx1">
                  <a:lumMod val="75000"/>
                  <a:lumOff val="25000"/>
                </a:schemeClr>
              </a:solidFill>
              <a:latin typeface="Open Sans" panose="020B0606030504020204" pitchFamily="34" charset="0"/>
              <a:ea typeface="Open Sans"/>
            </a:endParaRPr>
          </a:p>
          <a:p>
            <a:pPr marL="257445" indent="-257175">
              <a:lnSpc>
                <a:spcPct val="113000"/>
              </a:lnSpc>
              <a:buClr>
                <a:schemeClr val="tx1">
                  <a:lumMod val="75000"/>
                  <a:lumOff val="25000"/>
                </a:schemeClr>
              </a:buClr>
              <a:buFont typeface="Arial" panose="020B0604020202020204" pitchFamily="34" charset="0"/>
              <a:buChar char="•"/>
            </a:pPr>
            <a:r>
              <a:rPr lang="en-US" sz="1650" strike="noStrike" spc="-1">
                <a:solidFill>
                  <a:schemeClr val="tx1">
                    <a:lumMod val="75000"/>
                    <a:lumOff val="25000"/>
                  </a:schemeClr>
                </a:solidFill>
                <a:latin typeface="Open Sans" panose="020B0606030504020204" pitchFamily="34" charset="0"/>
              </a:rPr>
              <a:t>For example, if it's predicting the next word in a sentence, it gives a probability for each word.</a:t>
            </a:r>
            <a:endParaRPr lang="en-IN" sz="1650" strike="noStrike" spc="-1">
              <a:solidFill>
                <a:schemeClr val="tx1">
                  <a:lumMod val="75000"/>
                  <a:lumOff val="25000"/>
                </a:schemeClr>
              </a:solidFill>
              <a:latin typeface="Open Sans" panose="020B0606030504020204" pitchFamily="34" charset="0"/>
            </a:endParaRPr>
          </a:p>
        </p:txBody>
      </p:sp>
      <p:sp>
        <p:nvSpPr>
          <p:cNvPr id="13" name="CustomShape 10">
            <a:extLst>
              <a:ext uri="{FF2B5EF4-FFF2-40B4-BE49-F238E27FC236}">
                <a16:creationId xmlns:a16="http://schemas.microsoft.com/office/drawing/2014/main" id="{15E00093-1CA6-BE16-7DEF-CC7EC420E8C7}"/>
              </a:ext>
            </a:extLst>
          </p:cNvPr>
          <p:cNvSpPr/>
          <p:nvPr/>
        </p:nvSpPr>
        <p:spPr>
          <a:xfrm>
            <a:off x="4572779" y="1786050"/>
            <a:ext cx="270" cy="4342680"/>
          </a:xfrm>
          <a:custGeom>
            <a:avLst/>
            <a:gdLst/>
            <a:ahLst/>
            <a:cxnLst/>
            <a:rect l="l" t="t" r="r" b="b"/>
            <a:pathLst>
              <a:path w="21600" h="21600">
                <a:moveTo>
                  <a:pt x="0" y="0"/>
                </a:moveTo>
                <a:lnTo>
                  <a:pt x="21600" y="21600"/>
                </a:lnTo>
              </a:path>
            </a:pathLst>
          </a:custGeom>
          <a:noFill/>
          <a:ln w="19050">
            <a:solidFill>
              <a:schemeClr val="accent5"/>
            </a:solidFill>
            <a:round/>
          </a:ln>
        </p:spPr>
        <p:style>
          <a:lnRef idx="0">
            <a:scrgbClr r="0" g="0" b="0"/>
          </a:lnRef>
          <a:fillRef idx="0">
            <a:scrgbClr r="0" g="0" b="0"/>
          </a:fillRef>
          <a:effectRef idx="0">
            <a:scrgbClr r="0" g="0" b="0"/>
          </a:effectRef>
          <a:fontRef idx="minor"/>
        </p:style>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endParaRPr lang="en-IN" sz="1013">
              <a:solidFill>
                <a:schemeClr val="tx1">
                  <a:lumMod val="75000"/>
                  <a:lumOff val="25000"/>
                </a:schemeClr>
              </a:solidFill>
            </a:endParaRPr>
          </a:p>
        </p:txBody>
      </p:sp>
      <p:sp>
        <p:nvSpPr>
          <p:cNvPr id="16" name="CustomShape 8">
            <a:extLst>
              <a:ext uri="{FF2B5EF4-FFF2-40B4-BE49-F238E27FC236}">
                <a16:creationId xmlns:a16="http://schemas.microsoft.com/office/drawing/2014/main" id="{113C82C6-4DF3-A881-06EC-B22069D856C0}"/>
              </a:ext>
            </a:extLst>
          </p:cNvPr>
          <p:cNvSpPr/>
          <p:nvPr/>
        </p:nvSpPr>
        <p:spPr>
          <a:xfrm>
            <a:off x="1472791" y="5564914"/>
            <a:ext cx="2674256" cy="457877"/>
          </a:xfrm>
          <a:prstGeom prst="roundRect">
            <a:avLst>
              <a:gd name="adj" fmla="val 16667"/>
            </a:avLst>
          </a:prstGeom>
          <a:solidFill>
            <a:schemeClr val="accent1">
              <a:lumMod val="20000"/>
              <a:lumOff val="80000"/>
            </a:schemeClr>
          </a:solidFill>
          <a:ln w="19050">
            <a:solidFill>
              <a:schemeClr val="accent5"/>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spc="-1">
                <a:solidFill>
                  <a:schemeClr val="tx1">
                    <a:lumMod val="75000"/>
                    <a:lumOff val="25000"/>
                  </a:schemeClr>
                </a:solidFill>
                <a:latin typeface="Open Sans"/>
                <a:ea typeface="Open Sans"/>
              </a:rPr>
              <a:t>Output</a:t>
            </a:r>
            <a:endParaRPr lang="en-IN" sz="1650" spc="-1">
              <a:solidFill>
                <a:schemeClr val="tx1">
                  <a:lumMod val="75000"/>
                  <a:lumOff val="25000"/>
                </a:schemeClr>
              </a:solidFill>
              <a:latin typeface="Open Sans"/>
              <a:ea typeface="Open Sans"/>
            </a:endParaRPr>
          </a:p>
        </p:txBody>
      </p:sp>
      <p:sp>
        <p:nvSpPr>
          <p:cNvPr id="3" name="Brandline_LVC">
            <a:extLst>
              <a:ext uri="{FF2B5EF4-FFF2-40B4-BE49-F238E27FC236}">
                <a16:creationId xmlns:a16="http://schemas.microsoft.com/office/drawing/2014/main" id="{2E92E730-BC43-A8B4-B0FF-17DB1543466A}"/>
              </a:ext>
            </a:extLst>
          </p:cNvPr>
          <p:cNvSpPr/>
          <p:nvPr/>
        </p:nvSpPr>
        <p:spPr>
          <a:xfrm>
            <a:off x="4781550" y="612243"/>
            <a:ext cx="264027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IN" sz="1013">
              <a:solidFill>
                <a:schemeClr val="tx1">
                  <a:lumMod val="75000"/>
                  <a:lumOff val="25000"/>
                </a:schemeClr>
              </a:solidFill>
            </a:endParaRPr>
          </a:p>
        </p:txBody>
      </p:sp>
    </p:spTree>
    <p:extLst>
      <p:ext uri="{BB962C8B-B14F-4D97-AF65-F5344CB8AC3E}">
        <p14:creationId xmlns:p14="http://schemas.microsoft.com/office/powerpoint/2010/main" val="3370469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D341-6BDA-6A4D-DD95-CB51EFC86EF6}"/>
              </a:ext>
            </a:extLst>
          </p:cNvPr>
          <p:cNvSpPr>
            <a:spLocks noGrp="1"/>
          </p:cNvSpPr>
          <p:nvPr>
            <p:ph type="title"/>
          </p:nvPr>
        </p:nvSpPr>
        <p:spPr>
          <a:xfrm>
            <a:off x="838200" y="258093"/>
            <a:ext cx="10515600" cy="1451499"/>
          </a:xfrm>
        </p:spPr>
        <p:txBody>
          <a:bodyPr/>
          <a:lstStyle/>
          <a:p>
            <a:r>
              <a:rPr lang="en-US" sz="2400" b="1" dirty="0">
                <a:latin typeface="Aptos"/>
              </a:rPr>
              <a:t>Exploring Prompts and Prompt Engineering</a:t>
            </a:r>
          </a:p>
          <a:p>
            <a:endParaRPr lang="en-US"/>
          </a:p>
        </p:txBody>
      </p:sp>
      <p:sp>
        <p:nvSpPr>
          <p:cNvPr id="3" name="Content Placeholder 2">
            <a:extLst>
              <a:ext uri="{FF2B5EF4-FFF2-40B4-BE49-F238E27FC236}">
                <a16:creationId xmlns:a16="http://schemas.microsoft.com/office/drawing/2014/main" id="{1FDFC956-E65C-0901-D236-7A05358E0C7C}"/>
              </a:ext>
            </a:extLst>
          </p:cNvPr>
          <p:cNvSpPr>
            <a:spLocks noGrp="1"/>
          </p:cNvSpPr>
          <p:nvPr>
            <p:ph idx="1"/>
          </p:nvPr>
        </p:nvSpPr>
        <p:spPr>
          <a:xfrm>
            <a:off x="838200" y="1437437"/>
            <a:ext cx="5239110" cy="4739526"/>
          </a:xfrm>
        </p:spPr>
        <p:txBody>
          <a:bodyPr vert="horz" lIns="91440" tIns="45720" rIns="91440" bIns="45720" rtlCol="0" anchor="t">
            <a:normAutofit/>
          </a:bodyPr>
          <a:lstStyle/>
          <a:p>
            <a:r>
              <a:rPr lang="en-US" sz="1800" dirty="0">
                <a:ea typeface="+mn-lt"/>
                <a:cs typeface="+mn-lt"/>
              </a:rPr>
              <a:t>The art of designing clear and specific instructions for AI to generate precise, structured, and high-quality responses.</a:t>
            </a:r>
            <a:endParaRPr lang="en-US" sz="1800" dirty="0"/>
          </a:p>
          <a:p>
            <a:pPr marL="0" indent="0">
              <a:buNone/>
            </a:pPr>
            <a:endParaRPr lang="en-US" sz="1800">
              <a:ea typeface="+mn-lt"/>
              <a:cs typeface="+mn-lt"/>
            </a:endParaRPr>
          </a:p>
          <a:p>
            <a:r>
              <a:rPr lang="en-US" sz="1800" dirty="0">
                <a:ea typeface="+mn-lt"/>
                <a:cs typeface="+mn-lt"/>
              </a:rPr>
              <a:t>Helps customize AI-generated content to meet government standards and compliance requirements.</a:t>
            </a:r>
            <a:endParaRPr lang="en-US" sz="1800" dirty="0"/>
          </a:p>
          <a:p>
            <a:pPr marL="0" indent="0">
              <a:buNone/>
            </a:pPr>
            <a:endParaRPr lang="en-US" sz="1800">
              <a:ea typeface="+mn-lt"/>
              <a:cs typeface="+mn-lt"/>
            </a:endParaRPr>
          </a:p>
          <a:p>
            <a:r>
              <a:rPr lang="en-US" sz="1800" dirty="0">
                <a:ea typeface="+mn-lt"/>
                <a:cs typeface="+mn-lt"/>
              </a:rPr>
              <a:t>By mastering prompt engineering, government employees can harness Generative AI effectively to create clear, compliant, and professional communication.</a:t>
            </a:r>
            <a:endParaRPr lang="en-US" sz="1800" dirty="0"/>
          </a:p>
          <a:p>
            <a:endParaRPr lang="en-US" sz="1800"/>
          </a:p>
        </p:txBody>
      </p:sp>
      <p:pic>
        <p:nvPicPr>
          <p:cNvPr id="4" name="Picture 3" descr="Why Prompt Engineering is Useful for Generative AI Models">
            <a:extLst>
              <a:ext uri="{FF2B5EF4-FFF2-40B4-BE49-F238E27FC236}">
                <a16:creationId xmlns:a16="http://schemas.microsoft.com/office/drawing/2014/main" id="{441B99C2-F6E8-DC79-4E01-91CDAD612D61}"/>
              </a:ext>
            </a:extLst>
          </p:cNvPr>
          <p:cNvPicPr>
            <a:picLocks noChangeAspect="1"/>
          </p:cNvPicPr>
          <p:nvPr/>
        </p:nvPicPr>
        <p:blipFill>
          <a:blip r:embed="rId2"/>
          <a:stretch>
            <a:fillRect/>
          </a:stretch>
        </p:blipFill>
        <p:spPr>
          <a:xfrm>
            <a:off x="6090250" y="1436295"/>
            <a:ext cx="5891841" cy="4014164"/>
          </a:xfrm>
          <a:prstGeom prst="rect">
            <a:avLst/>
          </a:prstGeom>
        </p:spPr>
      </p:pic>
    </p:spTree>
    <p:extLst>
      <p:ext uri="{BB962C8B-B14F-4D97-AF65-F5344CB8AC3E}">
        <p14:creationId xmlns:p14="http://schemas.microsoft.com/office/powerpoint/2010/main" val="3157867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E6ED-6FBA-93BB-6318-347690AEB169}"/>
              </a:ext>
            </a:extLst>
          </p:cNvPr>
          <p:cNvSpPr>
            <a:spLocks noGrp="1"/>
          </p:cNvSpPr>
          <p:nvPr>
            <p:ph type="title"/>
          </p:nvPr>
        </p:nvSpPr>
        <p:spPr>
          <a:xfrm>
            <a:off x="838200" y="530216"/>
            <a:ext cx="10528737" cy="743281"/>
          </a:xfrm>
        </p:spPr>
        <p:txBody>
          <a:bodyPr>
            <a:normAutofit/>
          </a:bodyPr>
          <a:lstStyle/>
          <a:p>
            <a:r>
              <a:rPr lang="en-US" sz="2400" b="1" dirty="0">
                <a:latin typeface="Aptos"/>
              </a:rPr>
              <a:t>Components of a Prompt</a:t>
            </a:r>
          </a:p>
        </p:txBody>
      </p:sp>
      <p:graphicFrame>
        <p:nvGraphicFramePr>
          <p:cNvPr id="4" name="Content Placeholder 2">
            <a:extLst>
              <a:ext uri="{FF2B5EF4-FFF2-40B4-BE49-F238E27FC236}">
                <a16:creationId xmlns:a16="http://schemas.microsoft.com/office/drawing/2014/main" id="{9F2F94DA-4B40-C9D3-BDA5-CFA6CE6DBD7B}"/>
              </a:ext>
            </a:extLst>
          </p:cNvPr>
          <p:cNvGraphicFramePr>
            <a:graphicFrameLocks/>
          </p:cNvGraphicFramePr>
          <p:nvPr/>
        </p:nvGraphicFramePr>
        <p:xfrm>
          <a:off x="834151" y="1283816"/>
          <a:ext cx="10517078" cy="498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6770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30C8-5C3C-ED5E-8F91-D18D6C3564E1}"/>
              </a:ext>
            </a:extLst>
          </p:cNvPr>
          <p:cNvSpPr>
            <a:spLocks noGrp="1"/>
          </p:cNvSpPr>
          <p:nvPr>
            <p:ph type="title"/>
          </p:nvPr>
        </p:nvSpPr>
        <p:spPr>
          <a:xfrm>
            <a:off x="836960" y="312574"/>
            <a:ext cx="10516840" cy="2794778"/>
          </a:xfrm>
        </p:spPr>
        <p:txBody>
          <a:bodyPr/>
          <a:lstStyle/>
          <a:p>
            <a:r>
              <a:rPr lang="en-US" sz="2400" b="1" dirty="0">
                <a:latin typeface="Aptos"/>
              </a:rPr>
              <a:t>Best Practices for Writing Effective Prompts</a:t>
            </a:r>
          </a:p>
          <a:p>
            <a:endParaRPr lang="en-US" sz="4000"/>
          </a:p>
          <a:p>
            <a:endParaRPr lang="en-US"/>
          </a:p>
          <a:p>
            <a:endParaRPr lang="en-US"/>
          </a:p>
        </p:txBody>
      </p:sp>
      <p:sp>
        <p:nvSpPr>
          <p:cNvPr id="3" name="Content Placeholder 2">
            <a:extLst>
              <a:ext uri="{FF2B5EF4-FFF2-40B4-BE49-F238E27FC236}">
                <a16:creationId xmlns:a16="http://schemas.microsoft.com/office/drawing/2014/main" id="{8FADF9CF-4E3B-D9DC-6BC7-02CD4E5F61A2}"/>
              </a:ext>
            </a:extLst>
          </p:cNvPr>
          <p:cNvSpPr>
            <a:spLocks noGrp="1"/>
          </p:cNvSpPr>
          <p:nvPr>
            <p:ph idx="1"/>
          </p:nvPr>
        </p:nvSpPr>
        <p:spPr>
          <a:xfrm>
            <a:off x="838200" y="1011708"/>
            <a:ext cx="10515600" cy="5165255"/>
          </a:xfrm>
        </p:spPr>
        <p:txBody>
          <a:bodyPr vert="horz" lIns="91440" tIns="45720" rIns="91440" bIns="45720" rtlCol="0" anchor="t">
            <a:normAutofit/>
          </a:bodyPr>
          <a:lstStyle/>
          <a:p>
            <a:pPr marL="0" indent="0">
              <a:buNone/>
            </a:pPr>
            <a:endParaRPr lang="en-US" sz="1800" b="1">
              <a:ea typeface="+mn-lt"/>
              <a:cs typeface="+mn-lt"/>
            </a:endParaRPr>
          </a:p>
          <a:p>
            <a:r>
              <a:rPr lang="en-US" sz="1800" b="1" dirty="0">
                <a:ea typeface="+mn-lt"/>
                <a:cs typeface="+mn-lt"/>
              </a:rPr>
              <a:t>Be Specific &amp; Clear</a:t>
            </a:r>
            <a:r>
              <a:rPr lang="en-US" sz="1800" dirty="0">
                <a:ea typeface="+mn-lt"/>
                <a:cs typeface="+mn-lt"/>
              </a:rPr>
              <a:t> – Provide details about the purpose, tone, and format of the letter. </a:t>
            </a:r>
            <a:endParaRPr lang="en-US" sz="1800" dirty="0"/>
          </a:p>
          <a:p>
            <a:pPr lvl="1"/>
            <a:r>
              <a:rPr lang="en-US" sz="1800" i="1" dirty="0">
                <a:ea typeface="+mn-lt"/>
                <a:cs typeface="+mn-lt"/>
              </a:rPr>
              <a:t>"Draft a formal letter from the Ministry of Health to all state governments regarding a new vaccination drive. Keep it concise and include key dates and guidelines."</a:t>
            </a:r>
            <a:endParaRPr lang="en-US" sz="1800" dirty="0"/>
          </a:p>
          <a:p>
            <a:pPr marL="457200" lvl="1" indent="0">
              <a:buNone/>
            </a:pPr>
            <a:endParaRPr lang="en-US" sz="1800" i="1">
              <a:ea typeface="+mn-lt"/>
              <a:cs typeface="+mn-lt"/>
            </a:endParaRPr>
          </a:p>
          <a:p>
            <a:r>
              <a:rPr lang="en-US" sz="1800" b="1" dirty="0">
                <a:ea typeface="+mn-lt"/>
                <a:cs typeface="+mn-lt"/>
              </a:rPr>
              <a:t>Define the Structure</a:t>
            </a:r>
            <a:r>
              <a:rPr lang="en-US" sz="1800" dirty="0">
                <a:ea typeface="+mn-lt"/>
                <a:cs typeface="+mn-lt"/>
              </a:rPr>
              <a:t> – Guide AI on the format required. </a:t>
            </a:r>
            <a:endParaRPr lang="en-US" sz="1800" dirty="0"/>
          </a:p>
          <a:p>
            <a:pPr lvl="1"/>
            <a:r>
              <a:rPr lang="en-US" sz="1800" i="1" dirty="0">
                <a:ea typeface="+mn-lt"/>
                <a:cs typeface="+mn-lt"/>
              </a:rPr>
              <a:t>"Create a government memo with a subject line, introduction, key points, and a closing statement."</a:t>
            </a:r>
            <a:endParaRPr lang="en-US" sz="1800" dirty="0"/>
          </a:p>
          <a:p>
            <a:pPr marL="457200" lvl="1" indent="0">
              <a:buNone/>
            </a:pPr>
            <a:endParaRPr lang="en-US" sz="1800" i="1">
              <a:ea typeface="+mn-lt"/>
              <a:cs typeface="+mn-lt"/>
            </a:endParaRPr>
          </a:p>
          <a:p>
            <a:r>
              <a:rPr lang="en-US" sz="1800" b="1" dirty="0">
                <a:ea typeface="+mn-lt"/>
                <a:cs typeface="+mn-lt"/>
              </a:rPr>
              <a:t>Iterate &amp; Refine</a:t>
            </a:r>
            <a:r>
              <a:rPr lang="en-US" sz="1800" dirty="0">
                <a:ea typeface="+mn-lt"/>
                <a:cs typeface="+mn-lt"/>
              </a:rPr>
              <a:t> – Use follow-up prompts to fine-tune responses. </a:t>
            </a:r>
            <a:endParaRPr lang="en-US" sz="1800" dirty="0"/>
          </a:p>
          <a:p>
            <a:pPr lvl="1"/>
            <a:r>
              <a:rPr lang="en-US" sz="1800" i="1" dirty="0">
                <a:ea typeface="+mn-lt"/>
                <a:cs typeface="+mn-lt"/>
              </a:rPr>
              <a:t>"Make the tone more formal and add a call to action for department heads."</a:t>
            </a:r>
            <a:endParaRPr lang="en-US" sz="1800" dirty="0"/>
          </a:p>
          <a:p>
            <a:endParaRPr lang="en-US" sz="1800"/>
          </a:p>
        </p:txBody>
      </p:sp>
    </p:spTree>
    <p:extLst>
      <p:ext uri="{BB962C8B-B14F-4D97-AF65-F5344CB8AC3E}">
        <p14:creationId xmlns:p14="http://schemas.microsoft.com/office/powerpoint/2010/main" val="2649308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D9EF-615E-193A-F2C0-1D3B484C4DA1}"/>
              </a:ext>
            </a:extLst>
          </p:cNvPr>
          <p:cNvSpPr>
            <a:spLocks noGrp="1"/>
          </p:cNvSpPr>
          <p:nvPr>
            <p:ph type="title"/>
          </p:nvPr>
        </p:nvSpPr>
        <p:spPr>
          <a:xfrm>
            <a:off x="838200" y="365125"/>
            <a:ext cx="10515600" cy="549452"/>
          </a:xfrm>
        </p:spPr>
        <p:txBody>
          <a:bodyPr>
            <a:normAutofit/>
          </a:bodyPr>
          <a:lstStyle/>
          <a:p>
            <a:r>
              <a:rPr lang="en-US" sz="2400" b="1" dirty="0"/>
              <a:t>Prompting Strategies: From Zero-Shot to Few-Shot and Beyond</a:t>
            </a:r>
          </a:p>
        </p:txBody>
      </p:sp>
      <p:sp>
        <p:nvSpPr>
          <p:cNvPr id="3" name="Content Placeholder 2">
            <a:extLst>
              <a:ext uri="{FF2B5EF4-FFF2-40B4-BE49-F238E27FC236}">
                <a16:creationId xmlns:a16="http://schemas.microsoft.com/office/drawing/2014/main" id="{F757657A-0D4A-CBCD-853E-B6BBB975BD63}"/>
              </a:ext>
            </a:extLst>
          </p:cNvPr>
          <p:cNvSpPr>
            <a:spLocks noGrp="1"/>
          </p:cNvSpPr>
          <p:nvPr>
            <p:ph idx="1"/>
          </p:nvPr>
        </p:nvSpPr>
        <p:spPr>
          <a:xfrm>
            <a:off x="838200" y="1091848"/>
            <a:ext cx="6409267" cy="5395559"/>
          </a:xfrm>
        </p:spPr>
        <p:txBody>
          <a:bodyPr vert="horz" lIns="91440" tIns="45720" rIns="91440" bIns="45720" rtlCol="0" anchor="t">
            <a:normAutofit fontScale="92500" lnSpcReduction="10000"/>
          </a:bodyPr>
          <a:lstStyle/>
          <a:p>
            <a:pPr marL="0" indent="0">
              <a:buNone/>
            </a:pPr>
            <a:r>
              <a:rPr lang="en-US" sz="1800" dirty="0"/>
              <a:t>1. Zero-Shot Prompting</a:t>
            </a:r>
          </a:p>
          <a:p>
            <a:pPr marL="0" indent="0">
              <a:buNone/>
            </a:pPr>
            <a:r>
              <a:rPr lang="en-US" sz="1800" dirty="0"/>
              <a:t>Definition</a:t>
            </a:r>
            <a:r>
              <a:rPr lang="en-US" sz="1800" dirty="0">
                <a:ea typeface="+mn-lt"/>
                <a:cs typeface="+mn-lt"/>
              </a:rPr>
              <a:t>:</a:t>
            </a:r>
            <a:br>
              <a:rPr lang="en-US" sz="1800" dirty="0">
                <a:ea typeface="+mn-lt"/>
                <a:cs typeface="+mn-lt"/>
              </a:rPr>
            </a:br>
            <a:r>
              <a:rPr lang="en-US" sz="1800" dirty="0">
                <a:ea typeface="+mn-lt"/>
                <a:cs typeface="+mn-lt"/>
              </a:rPr>
              <a:t>The AI is given a clear instruction but no examples. It relies entirely on its pre-trained knowledge to generate the output.</a:t>
            </a:r>
            <a:endParaRPr lang="en-US" sz="1800"/>
          </a:p>
          <a:p>
            <a:pPr marL="0" indent="0">
              <a:buNone/>
            </a:pPr>
            <a:r>
              <a:rPr lang="en-US" sz="1800" dirty="0">
                <a:ea typeface="+mn-lt"/>
                <a:cs typeface="+mn-lt"/>
              </a:rPr>
              <a:t>Strengths:</a:t>
            </a:r>
            <a:endParaRPr lang="en-US" sz="1800" dirty="0"/>
          </a:p>
          <a:p>
            <a:r>
              <a:rPr lang="en-US" sz="1800" dirty="0">
                <a:ea typeface="+mn-lt"/>
                <a:cs typeface="+mn-lt"/>
              </a:rPr>
              <a:t>Fast, simple, and works well for common or straightforward tasks.</a:t>
            </a:r>
            <a:endParaRPr lang="en-US" sz="1800" dirty="0"/>
          </a:p>
          <a:p>
            <a:r>
              <a:rPr lang="en-US" sz="1800" dirty="0">
                <a:ea typeface="+mn-lt"/>
                <a:cs typeface="+mn-lt"/>
              </a:rPr>
              <a:t>No need for extra context.</a:t>
            </a:r>
            <a:endParaRPr lang="en-US" sz="1800" dirty="0"/>
          </a:p>
          <a:p>
            <a:pPr marL="0" indent="0">
              <a:buNone/>
            </a:pPr>
            <a:r>
              <a:rPr lang="en-US" sz="1800" dirty="0">
                <a:ea typeface="+mn-lt"/>
                <a:cs typeface="+mn-lt"/>
              </a:rPr>
              <a:t>Limitations:</a:t>
            </a:r>
            <a:endParaRPr lang="en-US" sz="1800" dirty="0"/>
          </a:p>
          <a:p>
            <a:r>
              <a:rPr lang="en-US" sz="1800" dirty="0">
                <a:ea typeface="+mn-lt"/>
                <a:cs typeface="+mn-lt"/>
              </a:rPr>
              <a:t>May misinterpret ambiguous or complex tasks.</a:t>
            </a:r>
            <a:endParaRPr lang="en-US" sz="1800" dirty="0"/>
          </a:p>
          <a:p>
            <a:r>
              <a:rPr lang="en-US" sz="1800" dirty="0">
                <a:ea typeface="+mn-lt"/>
                <a:cs typeface="+mn-lt"/>
              </a:rPr>
              <a:t>Output quality can be inconsistent for nuanced or domain-specific queries.</a:t>
            </a:r>
            <a:endParaRPr lang="en-US" sz="1800" dirty="0"/>
          </a:p>
          <a:p>
            <a:pPr marL="0" indent="0">
              <a:buNone/>
            </a:pPr>
            <a:r>
              <a:rPr lang="en-US" sz="1800" dirty="0">
                <a:ea typeface="+mn-lt"/>
                <a:cs typeface="+mn-lt"/>
              </a:rPr>
              <a:t>Example:</a:t>
            </a:r>
            <a:endParaRPr lang="en-US" sz="1800" dirty="0"/>
          </a:p>
          <a:p>
            <a:pPr>
              <a:buNone/>
            </a:pPr>
            <a:r>
              <a:rPr lang="en-US" sz="1800" dirty="0">
                <a:ea typeface="+mn-lt"/>
                <a:cs typeface="+mn-lt"/>
              </a:rPr>
              <a:t>Prompt:</a:t>
            </a:r>
            <a:endParaRPr lang="en-US"/>
          </a:p>
          <a:p>
            <a:pPr>
              <a:buNone/>
            </a:pPr>
            <a:r>
              <a:rPr lang="en-US" sz="1800" dirty="0">
                <a:ea typeface="+mn-lt"/>
                <a:cs typeface="+mn-lt"/>
              </a:rPr>
              <a:t>Q: If a shirt costs $20 and you buy 3 shirts, how much do you pay?</a:t>
            </a:r>
          </a:p>
          <a:p>
            <a:pPr>
              <a:buNone/>
            </a:pPr>
            <a:r>
              <a:rPr lang="en-US" sz="1800" dirty="0">
                <a:ea typeface="+mn-lt"/>
                <a:cs typeface="+mn-lt"/>
              </a:rPr>
              <a:t>Model Answer (Zero-shot): You pay $60.</a:t>
            </a:r>
            <a:endParaRPr lang="en-US" dirty="0"/>
          </a:p>
          <a:p>
            <a:pPr>
              <a:buNone/>
            </a:pPr>
            <a:r>
              <a:rPr lang="en-US" sz="1800" dirty="0">
                <a:ea typeface="+mn-lt"/>
                <a:cs typeface="+mn-lt"/>
              </a:rPr>
              <a:t>The model directly answers without any prior context or examples.</a:t>
            </a:r>
            <a:endParaRPr lang="en-US" dirty="0"/>
          </a:p>
          <a:p>
            <a:pPr marL="0" indent="0">
              <a:buNone/>
            </a:pPr>
            <a:endParaRPr lang="en-US" sz="1800" dirty="0"/>
          </a:p>
          <a:p>
            <a:endParaRPr lang="en-US" sz="1800" dirty="0"/>
          </a:p>
        </p:txBody>
      </p:sp>
      <p:pic>
        <p:nvPicPr>
          <p:cNvPr id="4" name="Picture 3" descr="Prompt Engineering: The Art of Influencing Language Model | by Vaibhav  Baswal | AI Mind">
            <a:extLst>
              <a:ext uri="{FF2B5EF4-FFF2-40B4-BE49-F238E27FC236}">
                <a16:creationId xmlns:a16="http://schemas.microsoft.com/office/drawing/2014/main" id="{F95925D4-A580-8EE5-D9B2-5177B22C60DE}"/>
              </a:ext>
            </a:extLst>
          </p:cNvPr>
          <p:cNvPicPr>
            <a:picLocks noChangeAspect="1"/>
          </p:cNvPicPr>
          <p:nvPr/>
        </p:nvPicPr>
        <p:blipFill>
          <a:blip r:embed="rId2"/>
          <a:srcRect l="-3" t="15164" r="-232" b="21311"/>
          <a:stretch>
            <a:fillRect/>
          </a:stretch>
        </p:blipFill>
        <p:spPr>
          <a:xfrm>
            <a:off x="7253110" y="2342444"/>
            <a:ext cx="4741195" cy="2601597"/>
          </a:xfrm>
          <a:prstGeom prst="rect">
            <a:avLst/>
          </a:prstGeom>
        </p:spPr>
      </p:pic>
    </p:spTree>
    <p:extLst>
      <p:ext uri="{BB962C8B-B14F-4D97-AF65-F5344CB8AC3E}">
        <p14:creationId xmlns:p14="http://schemas.microsoft.com/office/powerpoint/2010/main" val="489666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5F358E4C-B7D3-5E59-4198-3A7646D0A428}"/>
              </a:ext>
            </a:extLst>
          </p:cNvPr>
          <p:cNvPicPr>
            <a:picLocks noGrp="1" noChangeAspect="1"/>
          </p:cNvPicPr>
          <p:nvPr>
            <p:ph idx="1"/>
          </p:nvPr>
        </p:nvPicPr>
        <p:blipFill>
          <a:blip r:embed="rId3"/>
          <a:stretch>
            <a:fillRect/>
          </a:stretch>
        </p:blipFill>
        <p:spPr>
          <a:xfrm>
            <a:off x="841423" y="928489"/>
            <a:ext cx="10521100" cy="5774695"/>
          </a:xfrm>
        </p:spPr>
      </p:pic>
      <p:sp>
        <p:nvSpPr>
          <p:cNvPr id="4" name="TextBox 3">
            <a:extLst>
              <a:ext uri="{FF2B5EF4-FFF2-40B4-BE49-F238E27FC236}">
                <a16:creationId xmlns:a16="http://schemas.microsoft.com/office/drawing/2014/main" id="{9F2CCB53-4C0E-F973-D570-A42FC65D6957}"/>
              </a:ext>
            </a:extLst>
          </p:cNvPr>
          <p:cNvSpPr txBox="1"/>
          <p:nvPr/>
        </p:nvSpPr>
        <p:spPr>
          <a:xfrm>
            <a:off x="842513" y="48307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About me ​</a:t>
            </a:r>
          </a:p>
        </p:txBody>
      </p:sp>
    </p:spTree>
    <p:extLst>
      <p:ext uri="{BB962C8B-B14F-4D97-AF65-F5344CB8AC3E}">
        <p14:creationId xmlns:p14="http://schemas.microsoft.com/office/powerpoint/2010/main" val="2311092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A166-8F96-4971-8BBB-E0B2E184E2F1}"/>
              </a:ext>
            </a:extLst>
          </p:cNvPr>
          <p:cNvSpPr>
            <a:spLocks noGrp="1"/>
          </p:cNvSpPr>
          <p:nvPr>
            <p:ph type="title"/>
          </p:nvPr>
        </p:nvSpPr>
        <p:spPr>
          <a:xfrm>
            <a:off x="838200" y="365125"/>
            <a:ext cx="10515600" cy="549452"/>
          </a:xfrm>
        </p:spPr>
        <p:txBody>
          <a:bodyPr/>
          <a:lstStyle/>
          <a:p>
            <a:r>
              <a:rPr lang="en-US" sz="2400" b="1" dirty="0"/>
              <a:t>Prompting Strategies: From Zero-Shot to Few-Shot and Beyond</a:t>
            </a:r>
            <a:endParaRPr lang="en-US" sz="2400" dirty="0"/>
          </a:p>
        </p:txBody>
      </p:sp>
      <p:sp>
        <p:nvSpPr>
          <p:cNvPr id="3" name="Content Placeholder 2">
            <a:extLst>
              <a:ext uri="{FF2B5EF4-FFF2-40B4-BE49-F238E27FC236}">
                <a16:creationId xmlns:a16="http://schemas.microsoft.com/office/drawing/2014/main" id="{12871508-CF4A-7A87-36E4-096C4F9780A2}"/>
              </a:ext>
            </a:extLst>
          </p:cNvPr>
          <p:cNvSpPr>
            <a:spLocks noGrp="1"/>
          </p:cNvSpPr>
          <p:nvPr>
            <p:ph idx="1"/>
          </p:nvPr>
        </p:nvSpPr>
        <p:spPr>
          <a:xfrm>
            <a:off x="838200" y="1091848"/>
            <a:ext cx="10515600" cy="5085115"/>
          </a:xfrm>
        </p:spPr>
        <p:txBody>
          <a:bodyPr vert="horz" lIns="91440" tIns="45720" rIns="91440" bIns="45720" rtlCol="0" anchor="t">
            <a:noAutofit/>
          </a:bodyPr>
          <a:lstStyle/>
          <a:p>
            <a:pPr marL="0" indent="0">
              <a:buNone/>
            </a:pPr>
            <a:r>
              <a:rPr lang="en-US" sz="1800" dirty="0"/>
              <a:t>2. One-Shot Prompting</a:t>
            </a:r>
            <a:endParaRPr lang="en-US"/>
          </a:p>
          <a:p>
            <a:pPr marL="0" indent="0">
              <a:buNone/>
            </a:pPr>
            <a:r>
              <a:rPr lang="en-US" sz="1800" dirty="0">
                <a:ea typeface="+mn-lt"/>
                <a:cs typeface="+mn-lt"/>
              </a:rPr>
              <a:t>Definition:</a:t>
            </a:r>
            <a:br>
              <a:rPr lang="en-US" sz="1800" dirty="0">
                <a:ea typeface="+mn-lt"/>
                <a:cs typeface="+mn-lt"/>
              </a:rPr>
            </a:br>
            <a:r>
              <a:rPr lang="en-US" sz="1800" dirty="0">
                <a:ea typeface="+mn-lt"/>
                <a:cs typeface="+mn-lt"/>
              </a:rPr>
              <a:t>The AI receives a single example along with the instruction. This clarifies the expected format or style.</a:t>
            </a:r>
            <a:endParaRPr lang="en-US" sz="1800" dirty="0"/>
          </a:p>
          <a:p>
            <a:pPr marL="0" indent="0">
              <a:buNone/>
            </a:pPr>
            <a:r>
              <a:rPr lang="en-US" sz="1800" dirty="0">
                <a:ea typeface="+mn-lt"/>
                <a:cs typeface="+mn-lt"/>
              </a:rPr>
              <a:t>Strengths:</a:t>
            </a:r>
            <a:endParaRPr lang="en-US" sz="1800" dirty="0"/>
          </a:p>
          <a:p>
            <a:r>
              <a:rPr lang="en-US" sz="1800" dirty="0">
                <a:ea typeface="+mn-lt"/>
                <a:cs typeface="+mn-lt"/>
              </a:rPr>
              <a:t>Provides a reference for the AI, improving output consistency.</a:t>
            </a:r>
            <a:endParaRPr lang="en-US" sz="1800" dirty="0"/>
          </a:p>
          <a:p>
            <a:r>
              <a:rPr lang="en-US" sz="1800" dirty="0">
                <a:ea typeface="+mn-lt"/>
                <a:cs typeface="+mn-lt"/>
              </a:rPr>
              <a:t>Useful for slightly more complex tasks.</a:t>
            </a:r>
            <a:endParaRPr lang="en-US" sz="1800" dirty="0"/>
          </a:p>
          <a:p>
            <a:pPr marL="0" indent="0">
              <a:buNone/>
            </a:pPr>
            <a:r>
              <a:rPr lang="en-US" sz="1800" dirty="0">
                <a:ea typeface="+mn-lt"/>
                <a:cs typeface="+mn-lt"/>
              </a:rPr>
              <a:t>Limitations:</a:t>
            </a:r>
            <a:endParaRPr lang="en-US" sz="1800" dirty="0"/>
          </a:p>
          <a:p>
            <a:r>
              <a:rPr lang="en-US" sz="1800" dirty="0">
                <a:ea typeface="+mn-lt"/>
                <a:cs typeface="+mn-lt"/>
              </a:rPr>
              <a:t>Still limited in pattern recognition; may not generalize well for varied inputs.</a:t>
            </a:r>
            <a:endParaRPr lang="en-US" sz="1800" dirty="0"/>
          </a:p>
          <a:p>
            <a:pPr>
              <a:buNone/>
            </a:pPr>
            <a:r>
              <a:rPr lang="en-US" sz="1800" dirty="0">
                <a:ea typeface="+mn-lt"/>
                <a:cs typeface="+mn-lt"/>
              </a:rPr>
              <a:t>Prompt:</a:t>
            </a:r>
            <a:endParaRPr lang="en-US" dirty="0"/>
          </a:p>
          <a:p>
            <a:pPr>
              <a:buNone/>
            </a:pPr>
            <a:r>
              <a:rPr lang="en-US" sz="1800" dirty="0">
                <a:ea typeface="+mn-lt"/>
                <a:cs typeface="+mn-lt"/>
              </a:rPr>
              <a:t>Example:</a:t>
            </a:r>
            <a:br>
              <a:rPr lang="en-US" sz="1800" dirty="0">
                <a:ea typeface="+mn-lt"/>
                <a:cs typeface="+mn-lt"/>
              </a:rPr>
            </a:br>
            <a:r>
              <a:rPr lang="en-US" sz="1800" dirty="0">
                <a:ea typeface="+mn-lt"/>
                <a:cs typeface="+mn-lt"/>
              </a:rPr>
              <a:t> Q: If a pen costs $2 and you buy 5 pens, how much do you pay?</a:t>
            </a:r>
            <a:br>
              <a:rPr lang="en-US" sz="1800" dirty="0">
                <a:ea typeface="+mn-lt"/>
                <a:cs typeface="+mn-lt"/>
              </a:rPr>
            </a:br>
            <a:r>
              <a:rPr lang="en-US" sz="1800" dirty="0">
                <a:ea typeface="+mn-lt"/>
                <a:cs typeface="+mn-lt"/>
              </a:rPr>
              <a:t> A: $10</a:t>
            </a:r>
            <a:endParaRPr lang="en-US"/>
          </a:p>
          <a:p>
            <a:pPr>
              <a:buNone/>
            </a:pPr>
            <a:r>
              <a:rPr lang="en-US" sz="1800" dirty="0">
                <a:ea typeface="+mn-lt"/>
                <a:cs typeface="+mn-lt"/>
              </a:rPr>
              <a:t>Now answer this:</a:t>
            </a:r>
          </a:p>
          <a:p>
            <a:pPr>
              <a:buNone/>
            </a:pPr>
            <a:r>
              <a:rPr lang="en-US" sz="1800" dirty="0">
                <a:ea typeface="+mn-lt"/>
                <a:cs typeface="+mn-lt"/>
              </a:rPr>
              <a:t>Q: If a shirt costs $20 and you buy 3 shirts, how much do you pay?</a:t>
            </a:r>
            <a:endParaRPr lang="en-US" dirty="0"/>
          </a:p>
          <a:p>
            <a:pPr>
              <a:buNone/>
            </a:pPr>
            <a:r>
              <a:rPr lang="en-US" sz="1800" dirty="0">
                <a:ea typeface="+mn-lt"/>
                <a:cs typeface="+mn-lt"/>
              </a:rPr>
              <a:t>Model Answer (One-shot): $60</a:t>
            </a:r>
            <a:endParaRPr lang="en-US"/>
          </a:p>
          <a:p>
            <a:pPr>
              <a:buNone/>
            </a:pPr>
            <a:r>
              <a:rPr lang="en-US" sz="1800" dirty="0">
                <a:ea typeface="+mn-lt"/>
                <a:cs typeface="+mn-lt"/>
              </a:rPr>
              <a:t>It learns from one example how to format the answer.</a:t>
            </a:r>
            <a:endParaRPr lang="en-US" dirty="0"/>
          </a:p>
          <a:p>
            <a:pPr marL="0" indent="0">
              <a:buNone/>
            </a:pPr>
            <a:endParaRPr lang="en-US" sz="1800" dirty="0"/>
          </a:p>
          <a:p>
            <a:endParaRPr lang="en-US" sz="1800" dirty="0"/>
          </a:p>
        </p:txBody>
      </p:sp>
    </p:spTree>
    <p:extLst>
      <p:ext uri="{BB962C8B-B14F-4D97-AF65-F5344CB8AC3E}">
        <p14:creationId xmlns:p14="http://schemas.microsoft.com/office/powerpoint/2010/main" val="1540813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DE21-D6E2-0874-EDD1-FFB92D93A6D0}"/>
              </a:ext>
            </a:extLst>
          </p:cNvPr>
          <p:cNvSpPr>
            <a:spLocks noGrp="1"/>
          </p:cNvSpPr>
          <p:nvPr>
            <p:ph type="title"/>
          </p:nvPr>
        </p:nvSpPr>
        <p:spPr>
          <a:xfrm>
            <a:off x="838200" y="365125"/>
            <a:ext cx="10515600" cy="521230"/>
          </a:xfrm>
        </p:spPr>
        <p:txBody>
          <a:bodyPr/>
          <a:lstStyle/>
          <a:p>
            <a:r>
              <a:rPr lang="en-US" sz="2400" b="1" dirty="0"/>
              <a:t>Prompting Strategies: From Zero-Shot to Few-Shot and Beyond</a:t>
            </a:r>
            <a:endParaRPr lang="en-US" sz="2400" dirty="0"/>
          </a:p>
        </p:txBody>
      </p:sp>
      <p:sp>
        <p:nvSpPr>
          <p:cNvPr id="3" name="Content Placeholder 2">
            <a:extLst>
              <a:ext uri="{FF2B5EF4-FFF2-40B4-BE49-F238E27FC236}">
                <a16:creationId xmlns:a16="http://schemas.microsoft.com/office/drawing/2014/main" id="{0E6A584B-99A7-5B46-1B6A-390AB8B8206B}"/>
              </a:ext>
            </a:extLst>
          </p:cNvPr>
          <p:cNvSpPr>
            <a:spLocks noGrp="1"/>
          </p:cNvSpPr>
          <p:nvPr>
            <p:ph idx="1"/>
          </p:nvPr>
        </p:nvSpPr>
        <p:spPr>
          <a:xfrm>
            <a:off x="838200" y="1077736"/>
            <a:ext cx="10515600" cy="5240337"/>
          </a:xfrm>
        </p:spPr>
        <p:txBody>
          <a:bodyPr vert="horz" lIns="91440" tIns="45720" rIns="91440" bIns="45720" rtlCol="0" anchor="t">
            <a:noAutofit/>
          </a:bodyPr>
          <a:lstStyle/>
          <a:p>
            <a:pPr marL="0" indent="0">
              <a:buNone/>
            </a:pPr>
            <a:r>
              <a:rPr lang="en-US" sz="1800" dirty="0"/>
              <a:t>3. Few-Shot Prompting</a:t>
            </a:r>
            <a:endParaRPr lang="en-US"/>
          </a:p>
          <a:p>
            <a:pPr marL="0" indent="0">
              <a:buNone/>
            </a:pPr>
            <a:r>
              <a:rPr lang="en-US" sz="1800" dirty="0">
                <a:ea typeface="+mn-lt"/>
                <a:cs typeface="+mn-lt"/>
              </a:rPr>
              <a:t>Definition:</a:t>
            </a:r>
            <a:br>
              <a:rPr lang="en-US" sz="1800" dirty="0">
                <a:ea typeface="+mn-lt"/>
                <a:cs typeface="+mn-lt"/>
              </a:rPr>
            </a:br>
            <a:r>
              <a:rPr lang="en-US" sz="1800" dirty="0">
                <a:ea typeface="+mn-lt"/>
                <a:cs typeface="+mn-lt"/>
              </a:rPr>
              <a:t>The AI is given multiple examples (typically 2–5) before the main task. This helps the model recognize patterns and produce more accurate, relevant, and structured responses.</a:t>
            </a:r>
            <a:endParaRPr lang="en-US" sz="1800" dirty="0"/>
          </a:p>
          <a:p>
            <a:pPr marL="0" indent="0">
              <a:buNone/>
            </a:pPr>
            <a:r>
              <a:rPr lang="en-US" sz="1800" dirty="0">
                <a:ea typeface="+mn-lt"/>
                <a:cs typeface="+mn-lt"/>
              </a:rPr>
              <a:t>Strengths:</a:t>
            </a:r>
            <a:endParaRPr lang="en-US" sz="1800" dirty="0"/>
          </a:p>
          <a:p>
            <a:r>
              <a:rPr lang="en-US" sz="1800" dirty="0">
                <a:ea typeface="+mn-lt"/>
                <a:cs typeface="+mn-lt"/>
              </a:rPr>
              <a:t>Greatly improves performance on complex, nuanced, or domain-specific tasks.</a:t>
            </a:r>
            <a:endParaRPr lang="en-US" sz="1800" dirty="0"/>
          </a:p>
          <a:p>
            <a:r>
              <a:rPr lang="en-US" sz="1800" dirty="0">
                <a:ea typeface="+mn-lt"/>
                <a:cs typeface="+mn-lt"/>
              </a:rPr>
              <a:t>Ensures output consistency and adherence to desired formats.</a:t>
            </a:r>
            <a:endParaRPr lang="en-US" sz="1800" dirty="0"/>
          </a:p>
          <a:p>
            <a:pPr marL="0" indent="0">
              <a:buNone/>
            </a:pPr>
            <a:r>
              <a:rPr lang="en-US" sz="1800" dirty="0">
                <a:ea typeface="+mn-lt"/>
                <a:cs typeface="+mn-lt"/>
              </a:rPr>
              <a:t>Limitations:</a:t>
            </a:r>
            <a:endParaRPr lang="en-US" sz="1800" dirty="0"/>
          </a:p>
          <a:p>
            <a:r>
              <a:rPr lang="en-US" sz="1800" dirty="0">
                <a:ea typeface="+mn-lt"/>
                <a:cs typeface="+mn-lt"/>
              </a:rPr>
              <a:t>Requires more effort to prepare examples.</a:t>
            </a:r>
            <a:endParaRPr lang="en-US" sz="1800" dirty="0"/>
          </a:p>
          <a:p>
            <a:r>
              <a:rPr lang="en-US" sz="1800" dirty="0">
                <a:ea typeface="+mn-lt"/>
                <a:cs typeface="+mn-lt"/>
              </a:rPr>
              <a:t>Prompts can become lengthy.</a:t>
            </a:r>
            <a:endParaRPr lang="en-US" sz="1800" dirty="0"/>
          </a:p>
          <a:p>
            <a:pPr marL="0" indent="0">
              <a:buNone/>
            </a:pPr>
            <a:endParaRPr lang="en-US" sz="1800" dirty="0"/>
          </a:p>
          <a:p>
            <a:endParaRPr lang="en-US" sz="1800" dirty="0"/>
          </a:p>
        </p:txBody>
      </p:sp>
      <p:pic>
        <p:nvPicPr>
          <p:cNvPr id="4" name="Picture 3" descr="Unleashing the Power of Prompt Engineering for SDETs and Automation Testers  | by Anuj Gupta | Medium">
            <a:extLst>
              <a:ext uri="{FF2B5EF4-FFF2-40B4-BE49-F238E27FC236}">
                <a16:creationId xmlns:a16="http://schemas.microsoft.com/office/drawing/2014/main" id="{C85C7DCF-B0AD-691A-115B-02E2F3B87B17}"/>
              </a:ext>
            </a:extLst>
          </p:cNvPr>
          <p:cNvPicPr>
            <a:picLocks noChangeAspect="1"/>
          </p:cNvPicPr>
          <p:nvPr/>
        </p:nvPicPr>
        <p:blipFill>
          <a:blip r:embed="rId2"/>
          <a:stretch>
            <a:fillRect/>
          </a:stretch>
        </p:blipFill>
        <p:spPr>
          <a:xfrm>
            <a:off x="6101998" y="3427588"/>
            <a:ext cx="5717116" cy="2895601"/>
          </a:xfrm>
          <a:prstGeom prst="rect">
            <a:avLst/>
          </a:prstGeom>
        </p:spPr>
      </p:pic>
    </p:spTree>
    <p:extLst>
      <p:ext uri="{BB962C8B-B14F-4D97-AF65-F5344CB8AC3E}">
        <p14:creationId xmlns:p14="http://schemas.microsoft.com/office/powerpoint/2010/main" val="2208663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FD33-F174-72B5-BE22-A882C87F24A8}"/>
              </a:ext>
            </a:extLst>
          </p:cNvPr>
          <p:cNvSpPr>
            <a:spLocks noGrp="1"/>
          </p:cNvSpPr>
          <p:nvPr>
            <p:ph type="title"/>
          </p:nvPr>
        </p:nvSpPr>
        <p:spPr>
          <a:xfrm>
            <a:off x="838200" y="365125"/>
            <a:ext cx="10515600" cy="507119"/>
          </a:xfrm>
        </p:spPr>
        <p:txBody>
          <a:bodyPr/>
          <a:lstStyle/>
          <a:p>
            <a:r>
              <a:rPr lang="en-US" sz="2400" b="1" dirty="0"/>
              <a:t>Prompting Strategies: From Zero-Shot to Few-Shot and Beyond</a:t>
            </a:r>
            <a:endParaRPr lang="en-US" sz="2400" dirty="0"/>
          </a:p>
        </p:txBody>
      </p:sp>
      <p:sp>
        <p:nvSpPr>
          <p:cNvPr id="3" name="Content Placeholder 2">
            <a:extLst>
              <a:ext uri="{FF2B5EF4-FFF2-40B4-BE49-F238E27FC236}">
                <a16:creationId xmlns:a16="http://schemas.microsoft.com/office/drawing/2014/main" id="{D8CF8E1E-7C3D-1F2C-809D-CAABD6FA050E}"/>
              </a:ext>
            </a:extLst>
          </p:cNvPr>
          <p:cNvSpPr>
            <a:spLocks noGrp="1"/>
          </p:cNvSpPr>
          <p:nvPr>
            <p:ph idx="1"/>
          </p:nvPr>
        </p:nvSpPr>
        <p:spPr>
          <a:xfrm>
            <a:off x="838200" y="1063626"/>
            <a:ext cx="10515600" cy="5677781"/>
          </a:xfrm>
        </p:spPr>
        <p:txBody>
          <a:bodyPr vert="horz" lIns="91440" tIns="45720" rIns="91440" bIns="45720" rtlCol="0" anchor="t">
            <a:normAutofit/>
          </a:bodyPr>
          <a:lstStyle/>
          <a:p>
            <a:pPr>
              <a:buNone/>
            </a:pPr>
            <a:r>
              <a:rPr lang="en-US" sz="1800" dirty="0">
                <a:ea typeface="+mn-lt"/>
                <a:cs typeface="+mn-lt"/>
              </a:rPr>
              <a:t>Prompt:</a:t>
            </a:r>
            <a:endParaRPr lang="en-US" dirty="0"/>
          </a:p>
          <a:p>
            <a:pPr>
              <a:buNone/>
            </a:pPr>
            <a:r>
              <a:rPr lang="en-US" sz="1800" dirty="0">
                <a:ea typeface="+mn-lt"/>
                <a:cs typeface="+mn-lt"/>
              </a:rPr>
              <a:t>Example 1:</a:t>
            </a:r>
            <a:br>
              <a:rPr lang="en-US" sz="1800" dirty="0">
                <a:ea typeface="+mn-lt"/>
                <a:cs typeface="+mn-lt"/>
              </a:rPr>
            </a:br>
            <a:r>
              <a:rPr lang="en-US" sz="1800" dirty="0">
                <a:ea typeface="+mn-lt"/>
                <a:cs typeface="+mn-lt"/>
              </a:rPr>
              <a:t> Q: If a book costs $10 and you buy 2 books, how much do you pay?</a:t>
            </a:r>
            <a:br>
              <a:rPr lang="en-US" sz="1800" dirty="0">
                <a:ea typeface="+mn-lt"/>
                <a:cs typeface="+mn-lt"/>
              </a:rPr>
            </a:br>
            <a:r>
              <a:rPr lang="en-US" sz="1800" dirty="0">
                <a:ea typeface="+mn-lt"/>
                <a:cs typeface="+mn-lt"/>
              </a:rPr>
              <a:t> A: $20</a:t>
            </a:r>
            <a:endParaRPr lang="en-US" dirty="0"/>
          </a:p>
          <a:p>
            <a:pPr>
              <a:buNone/>
            </a:pPr>
            <a:r>
              <a:rPr lang="en-US" sz="1800" dirty="0">
                <a:ea typeface="+mn-lt"/>
                <a:cs typeface="+mn-lt"/>
              </a:rPr>
              <a:t>Example 2:</a:t>
            </a:r>
            <a:br>
              <a:rPr lang="en-US" sz="1800" dirty="0">
                <a:ea typeface="+mn-lt"/>
                <a:cs typeface="+mn-lt"/>
              </a:rPr>
            </a:br>
            <a:r>
              <a:rPr lang="en-US" sz="1800" dirty="0">
                <a:ea typeface="+mn-lt"/>
                <a:cs typeface="+mn-lt"/>
              </a:rPr>
              <a:t> Q: If a pen costs $3 and you buy 4 pens, how much do you pay?</a:t>
            </a:r>
            <a:br>
              <a:rPr lang="en-US" sz="1800" dirty="0">
                <a:ea typeface="+mn-lt"/>
                <a:cs typeface="+mn-lt"/>
              </a:rPr>
            </a:br>
            <a:r>
              <a:rPr lang="en-US" sz="1800" dirty="0">
                <a:ea typeface="+mn-lt"/>
                <a:cs typeface="+mn-lt"/>
              </a:rPr>
              <a:t> A: $12</a:t>
            </a:r>
            <a:endParaRPr lang="en-US"/>
          </a:p>
          <a:p>
            <a:pPr>
              <a:buNone/>
            </a:pPr>
            <a:r>
              <a:rPr lang="en-US" sz="1800" dirty="0">
                <a:ea typeface="+mn-lt"/>
                <a:cs typeface="+mn-lt"/>
              </a:rPr>
              <a:t>Example 3:</a:t>
            </a:r>
            <a:br>
              <a:rPr lang="en-US" sz="1800" dirty="0">
                <a:ea typeface="+mn-lt"/>
                <a:cs typeface="+mn-lt"/>
              </a:rPr>
            </a:br>
            <a:r>
              <a:rPr lang="en-US" sz="1800" dirty="0">
                <a:ea typeface="+mn-lt"/>
                <a:cs typeface="+mn-lt"/>
              </a:rPr>
              <a:t> Q: If a hat costs $15 and you buy 2 hats, how much do you pay?</a:t>
            </a:r>
            <a:br>
              <a:rPr lang="en-US" sz="1800" dirty="0">
                <a:ea typeface="+mn-lt"/>
                <a:cs typeface="+mn-lt"/>
              </a:rPr>
            </a:br>
            <a:r>
              <a:rPr lang="en-US" sz="1800" dirty="0">
                <a:ea typeface="+mn-lt"/>
                <a:cs typeface="+mn-lt"/>
              </a:rPr>
              <a:t> A: $30</a:t>
            </a:r>
            <a:endParaRPr lang="en-US"/>
          </a:p>
          <a:p>
            <a:pPr>
              <a:buNone/>
            </a:pPr>
            <a:r>
              <a:rPr lang="en-US" sz="1800" dirty="0">
                <a:ea typeface="+mn-lt"/>
                <a:cs typeface="+mn-lt"/>
              </a:rPr>
              <a:t>Now answer this:</a:t>
            </a:r>
            <a:br>
              <a:rPr lang="en-US" sz="1800" dirty="0">
                <a:ea typeface="+mn-lt"/>
                <a:cs typeface="+mn-lt"/>
              </a:rPr>
            </a:br>
            <a:r>
              <a:rPr lang="en-US" sz="1800" dirty="0">
                <a:ea typeface="+mn-lt"/>
                <a:cs typeface="+mn-lt"/>
              </a:rPr>
              <a:t> Q: If a shirt costs $20 and you buy 3 shirts, how much do you pay?</a:t>
            </a:r>
          </a:p>
          <a:p>
            <a:pPr>
              <a:buNone/>
            </a:pPr>
            <a:r>
              <a:rPr lang="en-US" sz="1800" dirty="0">
                <a:ea typeface="+mn-lt"/>
                <a:cs typeface="+mn-lt"/>
              </a:rPr>
              <a:t>Model Answer (Few-shot): $60</a:t>
            </a:r>
            <a:endParaRPr lang="en-US"/>
          </a:p>
          <a:p>
            <a:pPr>
              <a:buNone/>
            </a:pPr>
            <a:r>
              <a:rPr lang="en-US" sz="1800" dirty="0">
                <a:ea typeface="+mn-lt"/>
                <a:cs typeface="+mn-lt"/>
              </a:rPr>
              <a:t>The multiple examples help the model infer the pattern and style.</a:t>
            </a:r>
            <a:endParaRPr lang="en-US" dirty="0"/>
          </a:p>
          <a:p>
            <a:pPr marL="0" indent="0">
              <a:buNone/>
            </a:pPr>
            <a:endParaRPr lang="en-US" sz="1800" dirty="0"/>
          </a:p>
          <a:p>
            <a:pPr marL="0" indent="0">
              <a:buNone/>
            </a:pPr>
            <a:r>
              <a:rPr lang="en-US" sz="1800" dirty="0"/>
              <a:t>4. </a:t>
            </a:r>
            <a:r>
              <a:rPr lang="en-US" sz="1800" dirty="0">
                <a:ea typeface="+mn-lt"/>
                <a:cs typeface="+mn-lt"/>
              </a:rPr>
              <a:t>Role-Based Prompting: Assign a role, e.g., “You are a rural development officer. Explain...”</a:t>
            </a:r>
            <a:endParaRPr lang="en-US" sz="1800"/>
          </a:p>
          <a:p>
            <a:pPr marL="0" indent="0">
              <a:buNone/>
            </a:pPr>
            <a:r>
              <a:rPr lang="en-US" sz="1800" dirty="0">
                <a:ea typeface="+mn-lt"/>
                <a:cs typeface="+mn-lt"/>
              </a:rPr>
              <a:t>5. Instruction + Constraints: Specify output format, length, or style.</a:t>
            </a:r>
            <a:endParaRPr lang="en-US" sz="1800" dirty="0"/>
          </a:p>
          <a:p>
            <a:endParaRPr lang="en-US" sz="1800" dirty="0"/>
          </a:p>
        </p:txBody>
      </p:sp>
    </p:spTree>
    <p:extLst>
      <p:ext uri="{BB962C8B-B14F-4D97-AF65-F5344CB8AC3E}">
        <p14:creationId xmlns:p14="http://schemas.microsoft.com/office/powerpoint/2010/main" val="671238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9DAB-928F-37D6-B83D-574022D0D07D}"/>
              </a:ext>
            </a:extLst>
          </p:cNvPr>
          <p:cNvSpPr>
            <a:spLocks noGrp="1"/>
          </p:cNvSpPr>
          <p:nvPr>
            <p:ph type="title"/>
          </p:nvPr>
        </p:nvSpPr>
        <p:spPr>
          <a:xfrm>
            <a:off x="838200" y="365125"/>
            <a:ext cx="10515600" cy="534809"/>
          </a:xfrm>
        </p:spPr>
        <p:txBody>
          <a:bodyPr/>
          <a:lstStyle/>
          <a:p>
            <a:r>
              <a:rPr lang="en-US" sz="2400" b="1" dirty="0"/>
              <a:t>Prompting Strategies: From Zero-Shot to Few-Shot and Beyond</a:t>
            </a:r>
            <a:endParaRPr lang="en-US" sz="2400" dirty="0"/>
          </a:p>
        </p:txBody>
      </p:sp>
      <p:sp>
        <p:nvSpPr>
          <p:cNvPr id="3" name="Content Placeholder 2">
            <a:extLst>
              <a:ext uri="{FF2B5EF4-FFF2-40B4-BE49-F238E27FC236}">
                <a16:creationId xmlns:a16="http://schemas.microsoft.com/office/drawing/2014/main" id="{ED9F6DF1-0A42-D3FC-4D37-9C8345D7ABB2}"/>
              </a:ext>
            </a:extLst>
          </p:cNvPr>
          <p:cNvSpPr>
            <a:spLocks noGrp="1"/>
          </p:cNvSpPr>
          <p:nvPr>
            <p:ph idx="1"/>
          </p:nvPr>
        </p:nvSpPr>
        <p:spPr>
          <a:xfrm>
            <a:off x="838200" y="1034871"/>
            <a:ext cx="10515600" cy="5142092"/>
          </a:xfrm>
        </p:spPr>
        <p:txBody>
          <a:bodyPr vert="horz" lIns="91440" tIns="45720" rIns="91440" bIns="45720" rtlCol="0" anchor="t">
            <a:normAutofit/>
          </a:bodyPr>
          <a:lstStyle/>
          <a:p>
            <a:pPr marL="0" indent="0">
              <a:buNone/>
            </a:pPr>
            <a:r>
              <a:rPr lang="en-US" sz="1800" dirty="0">
                <a:ea typeface="+mn-lt"/>
                <a:cs typeface="+mn-lt"/>
              </a:rPr>
              <a:t>6. Chain of Thought: You explicitly ask the model to show reasoning step by step before giving the final answer.</a:t>
            </a:r>
            <a:endParaRPr lang="en-US" sz="1800" dirty="0"/>
          </a:p>
          <a:p>
            <a:pPr marL="0" indent="0">
              <a:buNone/>
            </a:pPr>
            <a:r>
              <a:rPr lang="en-US" sz="1800" dirty="0">
                <a:ea typeface="+mn-lt"/>
                <a:cs typeface="+mn-lt"/>
              </a:rPr>
              <a:t>Prompt:</a:t>
            </a:r>
            <a:endParaRPr lang="en-US" sz="1800" dirty="0"/>
          </a:p>
          <a:p>
            <a:pPr marL="0" indent="0">
              <a:buNone/>
            </a:pPr>
            <a:r>
              <a:rPr lang="en-US" sz="1800" dirty="0">
                <a:ea typeface="+mn-lt"/>
                <a:cs typeface="+mn-lt"/>
              </a:rPr>
              <a:t>Q: If a shirt costs $20 and you buy 3 shirts, how much do you pay?</a:t>
            </a:r>
            <a:br>
              <a:rPr lang="en-US" sz="1800" dirty="0">
                <a:ea typeface="+mn-lt"/>
                <a:cs typeface="+mn-lt"/>
              </a:rPr>
            </a:br>
            <a:r>
              <a:rPr lang="en-US" sz="1800" dirty="0">
                <a:ea typeface="+mn-lt"/>
                <a:cs typeface="+mn-lt"/>
              </a:rPr>
              <a:t> Let’s reason step by step.</a:t>
            </a:r>
            <a:endParaRPr lang="en-US" sz="1800" dirty="0"/>
          </a:p>
          <a:p>
            <a:pPr marL="0" indent="0">
              <a:buNone/>
            </a:pPr>
            <a:r>
              <a:rPr lang="en-US" sz="1800" dirty="0">
                <a:ea typeface="+mn-lt"/>
                <a:cs typeface="+mn-lt"/>
              </a:rPr>
              <a:t>Model Answer (</a:t>
            </a:r>
            <a:r>
              <a:rPr lang="en-US" sz="1800" err="1">
                <a:ea typeface="+mn-lt"/>
                <a:cs typeface="+mn-lt"/>
              </a:rPr>
              <a:t>CoT</a:t>
            </a:r>
            <a:r>
              <a:rPr lang="en-US" sz="1800" dirty="0">
                <a:ea typeface="+mn-lt"/>
                <a:cs typeface="+mn-lt"/>
              </a:rPr>
              <a:t>):</a:t>
            </a:r>
            <a:endParaRPr lang="en-US" sz="1800" dirty="0"/>
          </a:p>
          <a:p>
            <a:r>
              <a:rPr lang="en-US" sz="1800" dirty="0">
                <a:ea typeface="+mn-lt"/>
                <a:cs typeface="+mn-lt"/>
              </a:rPr>
              <a:t>One shirt costs $20.</a:t>
            </a:r>
            <a:endParaRPr lang="en-US" sz="1800" dirty="0"/>
          </a:p>
          <a:p>
            <a:r>
              <a:rPr lang="en-US" sz="1800" dirty="0">
                <a:ea typeface="+mn-lt"/>
                <a:cs typeface="+mn-lt"/>
              </a:rPr>
              <a:t>You are buying 3 shirts.</a:t>
            </a:r>
            <a:endParaRPr lang="en-US" sz="1800" dirty="0"/>
          </a:p>
          <a:p>
            <a:r>
              <a:rPr lang="en-US" sz="1800" dirty="0">
                <a:ea typeface="+mn-lt"/>
                <a:cs typeface="+mn-lt"/>
              </a:rPr>
              <a:t>Multiply 20 × 3 = 60.</a:t>
            </a:r>
            <a:endParaRPr lang="en-US" sz="1800" dirty="0"/>
          </a:p>
          <a:p>
            <a:pPr marL="0" indent="0">
              <a:buNone/>
            </a:pPr>
            <a:r>
              <a:rPr lang="en-US" sz="1800" dirty="0">
                <a:ea typeface="+mn-lt"/>
                <a:cs typeface="+mn-lt"/>
              </a:rPr>
              <a:t>So, you will pay $60.</a:t>
            </a:r>
            <a:endParaRPr lang="en-US" sz="1800" dirty="0"/>
          </a:p>
          <a:p>
            <a:pPr marL="0" indent="0">
              <a:buNone/>
            </a:pPr>
            <a:r>
              <a:rPr lang="en-US" sz="1800" dirty="0">
                <a:ea typeface="+mn-lt"/>
                <a:cs typeface="+mn-lt"/>
              </a:rPr>
              <a:t> Encourages intermediate reasoning rather than jumping straight to the answer.</a:t>
            </a:r>
            <a:endParaRPr lang="en-US" sz="1800" dirty="0"/>
          </a:p>
          <a:p>
            <a:endParaRPr lang="en-US" sz="1800" dirty="0"/>
          </a:p>
        </p:txBody>
      </p:sp>
    </p:spTree>
    <p:extLst>
      <p:ext uri="{BB962C8B-B14F-4D97-AF65-F5344CB8AC3E}">
        <p14:creationId xmlns:p14="http://schemas.microsoft.com/office/powerpoint/2010/main" val="2616868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FB19-DC48-DA52-426A-8F7A2DEFF709}"/>
              </a:ext>
            </a:extLst>
          </p:cNvPr>
          <p:cNvSpPr>
            <a:spLocks noGrp="1"/>
          </p:cNvSpPr>
          <p:nvPr>
            <p:ph type="title"/>
          </p:nvPr>
        </p:nvSpPr>
        <p:spPr>
          <a:xfrm>
            <a:off x="838200" y="365125"/>
            <a:ext cx="10515600" cy="721714"/>
          </a:xfrm>
        </p:spPr>
        <p:txBody>
          <a:bodyPr/>
          <a:lstStyle/>
          <a:p>
            <a:r>
              <a:rPr lang="en-US" sz="2400" b="1" dirty="0"/>
              <a:t>Prompting Strategies: From Zero-Shot to Few-Shot and Beyond</a:t>
            </a:r>
            <a:endParaRPr lang="en-US" sz="2400" dirty="0"/>
          </a:p>
        </p:txBody>
      </p:sp>
      <p:sp>
        <p:nvSpPr>
          <p:cNvPr id="3" name="Content Placeholder 2">
            <a:extLst>
              <a:ext uri="{FF2B5EF4-FFF2-40B4-BE49-F238E27FC236}">
                <a16:creationId xmlns:a16="http://schemas.microsoft.com/office/drawing/2014/main" id="{8CBD10BC-A5CC-9717-E582-49E9699EAF37}"/>
              </a:ext>
            </a:extLst>
          </p:cNvPr>
          <p:cNvSpPr>
            <a:spLocks noGrp="1"/>
          </p:cNvSpPr>
          <p:nvPr>
            <p:ph idx="1"/>
          </p:nvPr>
        </p:nvSpPr>
        <p:spPr>
          <a:xfrm>
            <a:off x="838200" y="1092381"/>
            <a:ext cx="10515600" cy="5084582"/>
          </a:xfrm>
        </p:spPr>
        <p:txBody>
          <a:bodyPr vert="horz" lIns="91440" tIns="45720" rIns="91440" bIns="45720" rtlCol="0" anchor="t">
            <a:normAutofit/>
          </a:bodyPr>
          <a:lstStyle/>
          <a:p>
            <a:pPr marL="0" indent="0">
              <a:buNone/>
            </a:pPr>
            <a:r>
              <a:rPr lang="en-US" sz="1800" dirty="0">
                <a:ea typeface="+mn-lt"/>
                <a:cs typeface="+mn-lt"/>
              </a:rPr>
              <a:t>7. Tree of Thought: The model explores multiple reasoning paths, evaluates them, and then picks the best one.</a:t>
            </a:r>
            <a:endParaRPr lang="en-US" sz="1800"/>
          </a:p>
          <a:p>
            <a:pPr marL="0" indent="0">
              <a:buNone/>
            </a:pPr>
            <a:r>
              <a:rPr lang="en-US" sz="1800" dirty="0">
                <a:ea typeface="+mn-lt"/>
                <a:cs typeface="+mn-lt"/>
              </a:rPr>
              <a:t>Prompt:</a:t>
            </a:r>
            <a:endParaRPr lang="en-US" sz="1800"/>
          </a:p>
          <a:p>
            <a:pPr marL="0" indent="0">
              <a:buNone/>
            </a:pPr>
            <a:r>
              <a:rPr lang="en-US" sz="1800" dirty="0">
                <a:ea typeface="+mn-lt"/>
                <a:cs typeface="+mn-lt"/>
              </a:rPr>
              <a:t>Q: If a shirt costs $20 and you buy 3 shirts, how much do you pay?</a:t>
            </a:r>
            <a:br>
              <a:rPr lang="en-US" sz="1800" dirty="0">
                <a:ea typeface="+mn-lt"/>
                <a:cs typeface="+mn-lt"/>
              </a:rPr>
            </a:br>
            <a:r>
              <a:rPr lang="en-US" sz="1800" dirty="0">
                <a:ea typeface="+mn-lt"/>
                <a:cs typeface="+mn-lt"/>
              </a:rPr>
              <a:t> Think in multiple ways, explore different reasoning paths, and pick the best answer.</a:t>
            </a:r>
            <a:endParaRPr lang="en-US" sz="1800"/>
          </a:p>
          <a:p>
            <a:pPr marL="0" indent="0">
              <a:buNone/>
            </a:pPr>
            <a:r>
              <a:rPr lang="en-US" sz="1800" dirty="0">
                <a:ea typeface="+mn-lt"/>
                <a:cs typeface="+mn-lt"/>
              </a:rPr>
              <a:t>Model Answer (</a:t>
            </a:r>
            <a:r>
              <a:rPr lang="en-US" sz="1800" err="1">
                <a:ea typeface="+mn-lt"/>
                <a:cs typeface="+mn-lt"/>
              </a:rPr>
              <a:t>ToT</a:t>
            </a:r>
            <a:r>
              <a:rPr lang="en-US" sz="1800" dirty="0">
                <a:ea typeface="+mn-lt"/>
                <a:cs typeface="+mn-lt"/>
              </a:rPr>
              <a:t>):</a:t>
            </a:r>
            <a:endParaRPr lang="en-US" sz="1800"/>
          </a:p>
          <a:p>
            <a:pPr marL="0" indent="0">
              <a:buNone/>
            </a:pPr>
            <a:r>
              <a:rPr lang="en-US" sz="1800" dirty="0">
                <a:ea typeface="+mn-lt"/>
                <a:cs typeface="+mn-lt"/>
              </a:rPr>
              <a:t>Path 1: Multiply directly → 20 × 3 = 60.</a:t>
            </a:r>
            <a:br>
              <a:rPr lang="en-US" sz="1800" dirty="0">
                <a:ea typeface="+mn-lt"/>
                <a:cs typeface="+mn-lt"/>
              </a:rPr>
            </a:br>
            <a:r>
              <a:rPr lang="en-US" sz="1800" dirty="0">
                <a:ea typeface="+mn-lt"/>
                <a:cs typeface="+mn-lt"/>
              </a:rPr>
              <a:t>Path 2: Add cost repeatedly → 20 + 20 + 20 = 60.</a:t>
            </a:r>
            <a:br>
              <a:rPr lang="en-US" sz="1800" dirty="0">
                <a:ea typeface="+mn-lt"/>
                <a:cs typeface="+mn-lt"/>
              </a:rPr>
            </a:br>
            <a:r>
              <a:rPr lang="en-US" sz="1800" dirty="0">
                <a:ea typeface="+mn-lt"/>
                <a:cs typeface="+mn-lt"/>
              </a:rPr>
              <a:t>Path 3: Think in terms of groups → 2 shirts = 40, add 1 shirt = 20 → total 60.</a:t>
            </a:r>
            <a:endParaRPr lang="en-US" sz="1800" dirty="0"/>
          </a:p>
          <a:p>
            <a:pPr marL="0" indent="0">
              <a:buNone/>
            </a:pPr>
            <a:r>
              <a:rPr lang="en-US" sz="1800" dirty="0">
                <a:ea typeface="+mn-lt"/>
                <a:cs typeface="+mn-lt"/>
              </a:rPr>
              <a:t>All reasoning paths give the same result --&gt; Best answer: $60.</a:t>
            </a:r>
            <a:endParaRPr lang="en-US" sz="1800" dirty="0"/>
          </a:p>
          <a:p>
            <a:pPr marL="0" indent="0">
              <a:buNone/>
            </a:pPr>
            <a:r>
              <a:rPr lang="en-US" sz="1800" dirty="0">
                <a:ea typeface="+mn-lt"/>
                <a:cs typeface="+mn-lt"/>
              </a:rPr>
              <a:t> </a:t>
            </a:r>
            <a:r>
              <a:rPr lang="en-US" sz="1800" err="1">
                <a:ea typeface="+mn-lt"/>
                <a:cs typeface="+mn-lt"/>
              </a:rPr>
              <a:t>ToT</a:t>
            </a:r>
            <a:r>
              <a:rPr lang="en-US" sz="1800" dirty="0">
                <a:ea typeface="+mn-lt"/>
                <a:cs typeface="+mn-lt"/>
              </a:rPr>
              <a:t> allows exploration of different approaches and cross-verification before finalizing.</a:t>
            </a:r>
            <a:endParaRPr lang="en-US" sz="1800" dirty="0"/>
          </a:p>
          <a:p>
            <a:endParaRPr lang="en-US" dirty="0"/>
          </a:p>
        </p:txBody>
      </p:sp>
    </p:spTree>
    <p:extLst>
      <p:ext uri="{BB962C8B-B14F-4D97-AF65-F5344CB8AC3E}">
        <p14:creationId xmlns:p14="http://schemas.microsoft.com/office/powerpoint/2010/main" val="2980964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aster Prompt Engineering Strategies">
            <a:extLst>
              <a:ext uri="{FF2B5EF4-FFF2-40B4-BE49-F238E27FC236}">
                <a16:creationId xmlns:a16="http://schemas.microsoft.com/office/drawing/2014/main" id="{0FDC2079-6FB5-6787-D839-08F39F05C0E3}"/>
              </a:ext>
            </a:extLst>
          </p:cNvPr>
          <p:cNvPicPr>
            <a:picLocks noGrp="1" noChangeAspect="1"/>
          </p:cNvPicPr>
          <p:nvPr>
            <p:ph idx="1"/>
          </p:nvPr>
        </p:nvPicPr>
        <p:blipFill>
          <a:blip r:embed="rId2"/>
          <a:srcRect l="5638" t="16304" r="6846" b="13043"/>
          <a:stretch>
            <a:fillRect/>
          </a:stretch>
        </p:blipFill>
        <p:spPr>
          <a:xfrm>
            <a:off x="1487311" y="3772206"/>
            <a:ext cx="9202927" cy="2756351"/>
          </a:xfrm>
          <a:prstGeom prst="rect">
            <a:avLst/>
          </a:prstGeom>
        </p:spPr>
      </p:pic>
      <p:graphicFrame>
        <p:nvGraphicFramePr>
          <p:cNvPr id="7" name="Table 6">
            <a:extLst>
              <a:ext uri="{FF2B5EF4-FFF2-40B4-BE49-F238E27FC236}">
                <a16:creationId xmlns:a16="http://schemas.microsoft.com/office/drawing/2014/main" id="{CFFCB0E8-72D8-B150-EDF5-FC3970850095}"/>
              </a:ext>
            </a:extLst>
          </p:cNvPr>
          <p:cNvGraphicFramePr>
            <a:graphicFrameLocks noGrp="1"/>
          </p:cNvGraphicFramePr>
          <p:nvPr/>
        </p:nvGraphicFramePr>
        <p:xfrm>
          <a:off x="582083" y="338667"/>
          <a:ext cx="11041943" cy="3352800"/>
        </p:xfrm>
        <a:graphic>
          <a:graphicData uri="http://schemas.openxmlformats.org/drawingml/2006/table">
            <a:tbl>
              <a:tblPr bandRow="1">
                <a:tableStyleId>{5C22544A-7EE6-4342-B048-85BDC9FD1C3A}</a:tableStyleId>
              </a:tblPr>
              <a:tblGrid>
                <a:gridCol w="2441222">
                  <a:extLst>
                    <a:ext uri="{9D8B030D-6E8A-4147-A177-3AD203B41FA5}">
                      <a16:colId xmlns:a16="http://schemas.microsoft.com/office/drawing/2014/main" val="936971650"/>
                    </a:ext>
                  </a:extLst>
                </a:gridCol>
                <a:gridCol w="3079749">
                  <a:extLst>
                    <a:ext uri="{9D8B030D-6E8A-4147-A177-3AD203B41FA5}">
                      <a16:colId xmlns:a16="http://schemas.microsoft.com/office/drawing/2014/main" val="3244929872"/>
                    </a:ext>
                  </a:extLst>
                </a:gridCol>
                <a:gridCol w="2760486">
                  <a:extLst>
                    <a:ext uri="{9D8B030D-6E8A-4147-A177-3AD203B41FA5}">
                      <a16:colId xmlns:a16="http://schemas.microsoft.com/office/drawing/2014/main" val="3275517363"/>
                    </a:ext>
                  </a:extLst>
                </a:gridCol>
                <a:gridCol w="2760486">
                  <a:extLst>
                    <a:ext uri="{9D8B030D-6E8A-4147-A177-3AD203B41FA5}">
                      <a16:colId xmlns:a16="http://schemas.microsoft.com/office/drawing/2014/main" val="2123206536"/>
                    </a:ext>
                  </a:extLst>
                </a:gridCol>
              </a:tblGrid>
              <a:tr h="0">
                <a:tc>
                  <a:txBody>
                    <a:bodyPr/>
                    <a:lstStyle/>
                    <a:p>
                      <a:pPr algn="l" fontAlgn="t" latinLnBrk="0">
                        <a:buNone/>
                      </a:pPr>
                      <a:r>
                        <a:rPr lang="en-US" b="1" dirty="0">
                          <a:effectLst/>
                        </a:rPr>
                        <a:t>Approach</a:t>
                      </a:r>
                    </a:p>
                  </a:txBody>
                  <a:tcPr marL="76200" marR="76200" marT="76200" marB="7620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fontAlgn="t" latinLnBrk="0">
                        <a:buNone/>
                      </a:pPr>
                      <a:r>
                        <a:rPr lang="en-US" b="1" dirty="0">
                          <a:effectLst/>
                        </a:rPr>
                        <a:t>Prompt Example</a:t>
                      </a:r>
                    </a:p>
                  </a:txBody>
                  <a:tcPr marL="76200" marR="76200" marT="76200" marB="7620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fontAlgn="t" latinLnBrk="0">
                        <a:buNone/>
                      </a:pPr>
                      <a:r>
                        <a:rPr lang="en-US" b="1" dirty="0">
                          <a:effectLst/>
                        </a:rPr>
                        <a:t>Expected Output</a:t>
                      </a:r>
                    </a:p>
                  </a:txBody>
                  <a:tcPr marL="76200" marR="76200" marT="76200" marB="7620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algn="l" fontAlgn="t" latinLnBrk="0">
                        <a:buNone/>
                      </a:pPr>
                      <a:r>
                        <a:rPr lang="en-US" b="1" dirty="0">
                          <a:effectLst/>
                        </a:rPr>
                        <a:t>Output Quality</a:t>
                      </a:r>
                    </a:p>
                  </a:txBody>
                  <a:tcPr marL="76200" marR="76200" marT="76200" marB="7620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8242013"/>
                  </a:ext>
                </a:extLst>
              </a:tr>
              <a:tr h="0">
                <a:tc>
                  <a:txBody>
                    <a:bodyPr/>
                    <a:lstStyle/>
                    <a:p>
                      <a:pPr fontAlgn="base" latinLnBrk="0">
                        <a:buNone/>
                      </a:pPr>
                      <a:r>
                        <a:rPr lang="en-US" b="0" dirty="0">
                          <a:effectLst/>
                        </a:rPr>
                        <a:t>Normal</a:t>
                      </a:r>
                      <a:r>
                        <a:rPr lang="en-US" dirty="0">
                          <a:effectLst/>
                        </a:rPr>
                        <a:t> (Zero-Shot)</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“List challenges in MNREGA implementation.”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May list a few challenges, possibly generic or incomplete.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Variable, may lack depth or structure.</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505737"/>
                  </a:ext>
                </a:extLst>
              </a:tr>
              <a:tr h="0">
                <a:tc>
                  <a:txBody>
                    <a:bodyPr/>
                    <a:lstStyle/>
                    <a:p>
                      <a:pPr fontAlgn="base" latinLnBrk="0">
                        <a:buNone/>
                      </a:pPr>
                      <a:r>
                        <a:rPr lang="en-US" b="0" dirty="0">
                          <a:effectLst/>
                        </a:rPr>
                        <a:t>Systematic</a:t>
                      </a:r>
                      <a:r>
                        <a:rPr lang="en-US" dirty="0">
                          <a:effectLst/>
                        </a:rPr>
                        <a:t> (Few-Shot, Structured)</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“List three challenges in MNREGA implementation. Example: 1. Delay in wage payments. 2. Fake job cards. 3. Insufficient monitoring. Now, list three challenges in PMAY-G implementation.”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1. Land availability issues. 2. Delays in fund disbursement. 3. Quality of construction.</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latinLnBrk="0">
                        <a:buNone/>
                      </a:pPr>
                      <a:r>
                        <a:rPr lang="en-US" dirty="0">
                          <a:effectLst/>
                        </a:rPr>
                        <a:t>Consistent, relevant, and well-structured</a:t>
                      </a:r>
                    </a:p>
                  </a:txBody>
                  <a:tcPr marL="76200" marR="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8493869"/>
                  </a:ext>
                </a:extLst>
              </a:tr>
            </a:tbl>
          </a:graphicData>
        </a:graphic>
      </p:graphicFrame>
    </p:spTree>
    <p:extLst>
      <p:ext uri="{BB962C8B-B14F-4D97-AF65-F5344CB8AC3E}">
        <p14:creationId xmlns:p14="http://schemas.microsoft.com/office/powerpoint/2010/main" val="809939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2555E-7D05-FA66-08E9-C2928F4EB167}"/>
              </a:ext>
            </a:extLst>
          </p:cNvPr>
          <p:cNvSpPr>
            <a:spLocks noGrp="1"/>
          </p:cNvSpPr>
          <p:nvPr>
            <p:ph type="body" idx="10"/>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This model is OpenAI’s most advanced version, integrating multimodal capabilities for text, image, and audio processing.</a:t>
            </a:r>
          </a:p>
        </p:txBody>
      </p:sp>
      <p:sp>
        <p:nvSpPr>
          <p:cNvPr id="4" name="Title 3">
            <a:extLst>
              <a:ext uri="{FF2B5EF4-FFF2-40B4-BE49-F238E27FC236}">
                <a16:creationId xmlns:a16="http://schemas.microsoft.com/office/drawing/2014/main" id="{34CE4AA6-570E-27B5-306B-EB5BBCF6A1C5}"/>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Types of LLMs: GPT 4</a:t>
            </a:r>
            <a:endParaRPr lang="en-IN"/>
          </a:p>
        </p:txBody>
      </p:sp>
      <p:sp>
        <p:nvSpPr>
          <p:cNvPr id="5" name="CustomShape 5">
            <a:extLst>
              <a:ext uri="{FF2B5EF4-FFF2-40B4-BE49-F238E27FC236}">
                <a16:creationId xmlns:a16="http://schemas.microsoft.com/office/drawing/2014/main" id="{F6472C8C-FECF-AA87-D756-81AE31C75C72}"/>
              </a:ext>
            </a:extLst>
          </p:cNvPr>
          <p:cNvSpPr/>
          <p:nvPr/>
        </p:nvSpPr>
        <p:spPr>
          <a:xfrm>
            <a:off x="3743280" y="2458360"/>
            <a:ext cx="7229250" cy="754110"/>
          </a:xfrm>
          <a:prstGeom prst="roundRect">
            <a:avLst>
              <a:gd name="adj" fmla="val 16667"/>
            </a:avLst>
          </a:prstGeom>
          <a:noFill/>
          <a:ln w="19050">
            <a:solidFill>
              <a:srgbClr val="41A0CB"/>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b="0" strike="noStrike" spc="-1" dirty="0">
                <a:solidFill>
                  <a:srgbClr val="404040"/>
                </a:solidFill>
                <a:latin typeface="Open Sans" pitchFamily="2" charset="0"/>
                <a:ea typeface="Open Sans"/>
              </a:rPr>
              <a:t>It performs like a human on tests</a:t>
            </a:r>
            <a:r>
              <a:rPr lang="en-US" sz="1650" spc="-1" dirty="0">
                <a:solidFill>
                  <a:srgbClr val="404040"/>
                </a:solidFill>
                <a:latin typeface="Open Sans" pitchFamily="2" charset="0"/>
                <a:ea typeface="Open Sans"/>
              </a:rPr>
              <a:t>. It mimics</a:t>
            </a:r>
            <a:r>
              <a:rPr lang="en-IN" sz="1650" b="0" i="0" dirty="0">
                <a:solidFill>
                  <a:srgbClr val="404040"/>
                </a:solidFill>
                <a:effectLst/>
                <a:latin typeface="Open Sans" pitchFamily="2" charset="0"/>
              </a:rPr>
              <a:t> human-like speech and reasoning.</a:t>
            </a:r>
            <a:endParaRPr lang="en-IN" sz="1650" b="0" strike="noStrike" spc="-1" dirty="0">
              <a:solidFill>
                <a:srgbClr val="404040"/>
              </a:solidFill>
              <a:latin typeface="Open Sans" pitchFamily="2" charset="0"/>
            </a:endParaRPr>
          </a:p>
        </p:txBody>
      </p:sp>
      <p:sp>
        <p:nvSpPr>
          <p:cNvPr id="6" name="CustomShape 7">
            <a:extLst>
              <a:ext uri="{FF2B5EF4-FFF2-40B4-BE49-F238E27FC236}">
                <a16:creationId xmlns:a16="http://schemas.microsoft.com/office/drawing/2014/main" id="{2C12EEAB-4499-7BB0-EEB8-F783DAA6C1D5}"/>
              </a:ext>
            </a:extLst>
          </p:cNvPr>
          <p:cNvSpPr/>
          <p:nvPr/>
        </p:nvSpPr>
        <p:spPr>
          <a:xfrm>
            <a:off x="3743280" y="3451420"/>
            <a:ext cx="7229250" cy="754110"/>
          </a:xfrm>
          <a:prstGeom prst="roundRect">
            <a:avLst>
              <a:gd name="adj" fmla="val 16667"/>
            </a:avLst>
          </a:prstGeom>
          <a:noFill/>
          <a:ln w="19050">
            <a:solidFill>
              <a:srgbClr val="17BFAB"/>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The model excels in multilingual processing, complex reasoning, and real-time interactions.</a:t>
            </a:r>
            <a:endParaRPr lang="en-IN" sz="1650" strike="noStrike" spc="-1" dirty="0">
              <a:solidFill>
                <a:srgbClr val="404040"/>
              </a:solidFill>
              <a:latin typeface="Open Sans" pitchFamily="2" charset="0"/>
            </a:endParaRPr>
          </a:p>
        </p:txBody>
      </p:sp>
      <p:sp>
        <p:nvSpPr>
          <p:cNvPr id="7" name="CustomShape 9">
            <a:extLst>
              <a:ext uri="{FF2B5EF4-FFF2-40B4-BE49-F238E27FC236}">
                <a16:creationId xmlns:a16="http://schemas.microsoft.com/office/drawing/2014/main" id="{71482E38-43CF-68A2-08B4-47C908B90592}"/>
              </a:ext>
            </a:extLst>
          </p:cNvPr>
          <p:cNvSpPr/>
          <p:nvPr/>
        </p:nvSpPr>
        <p:spPr>
          <a:xfrm>
            <a:off x="3743280" y="4444480"/>
            <a:ext cx="7229250" cy="896985"/>
          </a:xfrm>
          <a:prstGeom prst="roundRect">
            <a:avLst>
              <a:gd name="adj" fmla="val 16667"/>
            </a:avLst>
          </a:prstGeom>
          <a:noFill/>
          <a:ln w="19050">
            <a:solidFill>
              <a:srgbClr val="FF8585"/>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While powerful, GPT-4o still has potential biases and requires significant computational resources.</a:t>
            </a:r>
            <a:endParaRPr lang="en-US" sz="1650" spc="-1" dirty="0">
              <a:solidFill>
                <a:srgbClr val="404040"/>
              </a:solidFill>
              <a:latin typeface="Open Sans" pitchFamily="2" charset="0"/>
              <a:ea typeface="Open Sans"/>
            </a:endParaRPr>
          </a:p>
        </p:txBody>
      </p:sp>
      <p:sp>
        <p:nvSpPr>
          <p:cNvPr id="8" name="CustomShape 8">
            <a:extLst>
              <a:ext uri="{FF2B5EF4-FFF2-40B4-BE49-F238E27FC236}">
                <a16:creationId xmlns:a16="http://schemas.microsoft.com/office/drawing/2014/main" id="{2608D0ED-51F0-1B51-F321-82852591B71E}"/>
              </a:ext>
            </a:extLst>
          </p:cNvPr>
          <p:cNvSpPr/>
          <p:nvPr/>
        </p:nvSpPr>
        <p:spPr>
          <a:xfrm>
            <a:off x="1555470" y="3498940"/>
            <a:ext cx="1959120" cy="645030"/>
          </a:xfrm>
          <a:prstGeom prst="roundRect">
            <a:avLst>
              <a:gd name="adj" fmla="val 16667"/>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ustomShape 10">
            <a:extLst>
              <a:ext uri="{FF2B5EF4-FFF2-40B4-BE49-F238E27FC236}">
                <a16:creationId xmlns:a16="http://schemas.microsoft.com/office/drawing/2014/main" id="{D304F2AA-D3F6-A367-51BB-677C61235F28}"/>
              </a:ext>
            </a:extLst>
          </p:cNvPr>
          <p:cNvSpPr/>
          <p:nvPr/>
        </p:nvSpPr>
        <p:spPr>
          <a:xfrm>
            <a:off x="1555470" y="4563201"/>
            <a:ext cx="1959120" cy="645030"/>
          </a:xfrm>
          <a:prstGeom prst="roundRect">
            <a:avLst>
              <a:gd name="adj" fmla="val 16667"/>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stomShape 6">
            <a:extLst>
              <a:ext uri="{FF2B5EF4-FFF2-40B4-BE49-F238E27FC236}">
                <a16:creationId xmlns:a16="http://schemas.microsoft.com/office/drawing/2014/main" id="{91BBDC9F-91A9-34DD-EA2B-7AFAC02944F4}"/>
              </a:ext>
            </a:extLst>
          </p:cNvPr>
          <p:cNvSpPr/>
          <p:nvPr/>
        </p:nvSpPr>
        <p:spPr>
          <a:xfrm>
            <a:off x="1555470" y="2512900"/>
            <a:ext cx="1959120" cy="645030"/>
          </a:xfrm>
          <a:prstGeom prst="roundRect">
            <a:avLst>
              <a:gd name="adj" fmla="val 16667"/>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Performance</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Brandline_LVC">
            <a:extLst>
              <a:ext uri="{FF2B5EF4-FFF2-40B4-BE49-F238E27FC236}">
                <a16:creationId xmlns:a16="http://schemas.microsoft.com/office/drawing/2014/main" id="{5CDDAD76-2289-F8CF-B823-0CFEFBB61D26}"/>
              </a:ext>
            </a:extLst>
          </p:cNvPr>
          <p:cNvSpPr/>
          <p:nvPr/>
        </p:nvSpPr>
        <p:spPr>
          <a:xfrm>
            <a:off x="4381500" y="612243"/>
            <a:ext cx="3424595"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p>
        </p:txBody>
      </p:sp>
      <p:sp>
        <p:nvSpPr>
          <p:cNvPr id="2" name="Arrow: Right 1">
            <a:extLst>
              <a:ext uri="{FF2B5EF4-FFF2-40B4-BE49-F238E27FC236}">
                <a16:creationId xmlns:a16="http://schemas.microsoft.com/office/drawing/2014/main" id="{3108443B-FB1B-D642-9FCF-22FB32CEF10B}"/>
              </a:ext>
            </a:extLst>
          </p:cNvPr>
          <p:cNvSpPr/>
          <p:nvPr/>
        </p:nvSpPr>
        <p:spPr>
          <a:xfrm>
            <a:off x="3429000" y="2697481"/>
            <a:ext cx="314280" cy="263444"/>
          </a:xfrm>
          <a:prstGeom prst="rightArrow">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Arrow: Right 10">
            <a:extLst>
              <a:ext uri="{FF2B5EF4-FFF2-40B4-BE49-F238E27FC236}">
                <a16:creationId xmlns:a16="http://schemas.microsoft.com/office/drawing/2014/main" id="{9EBF2AA3-8EA8-A77D-9C38-D5941D978BF9}"/>
              </a:ext>
            </a:extLst>
          </p:cNvPr>
          <p:cNvSpPr/>
          <p:nvPr/>
        </p:nvSpPr>
        <p:spPr>
          <a:xfrm>
            <a:off x="3429000" y="3670908"/>
            <a:ext cx="314280" cy="263444"/>
          </a:xfrm>
          <a:prstGeom prst="rightArrow">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Arrow: Right 11">
            <a:extLst>
              <a:ext uri="{FF2B5EF4-FFF2-40B4-BE49-F238E27FC236}">
                <a16:creationId xmlns:a16="http://schemas.microsoft.com/office/drawing/2014/main" id="{6900B0CB-5830-5CF9-8C63-6A1D817FE920}"/>
              </a:ext>
            </a:extLst>
          </p:cNvPr>
          <p:cNvSpPr/>
          <p:nvPr/>
        </p:nvSpPr>
        <p:spPr>
          <a:xfrm>
            <a:off x="3429000" y="4761250"/>
            <a:ext cx="314280" cy="263444"/>
          </a:xfrm>
          <a:prstGeom prst="rightArrow">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591427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2555E-7D05-FA66-08E9-C2928F4EB167}"/>
              </a:ext>
            </a:extLst>
          </p:cNvPr>
          <p:cNvSpPr>
            <a:spLocks noGrp="1"/>
          </p:cNvSpPr>
          <p:nvPr>
            <p:ph type="body" idx="10"/>
          </p:nvPr>
        </p:nvSpPr>
        <p:spPr/>
        <p:txBody>
          <a:bodyPr>
            <a:norm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This model is the latest addition to </a:t>
            </a:r>
            <a:r>
              <a:rPr lang="en-US" dirty="0" err="1">
                <a:solidFill>
                  <a:srgbClr val="404040"/>
                </a:solidFill>
                <a:latin typeface="Open Sans" pitchFamily="2" charset="0"/>
              </a:rPr>
              <a:t>Anthropic's</a:t>
            </a:r>
            <a:r>
              <a:rPr lang="en-US" dirty="0">
                <a:solidFill>
                  <a:srgbClr val="404040"/>
                </a:solidFill>
                <a:latin typeface="Open Sans" pitchFamily="2" charset="0"/>
              </a:rPr>
              <a:t> Claude series, designed to enhance reasoning, accuracy, and response reliability while prioritizing AI safety and ethical considerations.</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4CE4AA6-570E-27B5-306B-EB5BBCF6A1C5}"/>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Types of LLMs: </a:t>
            </a:r>
            <a:r>
              <a:rPr lang="en-IN" dirty="0"/>
              <a:t>Claude 3.5 Sonnet</a:t>
            </a:r>
          </a:p>
        </p:txBody>
      </p:sp>
      <p:sp>
        <p:nvSpPr>
          <p:cNvPr id="5" name="CustomShape 5">
            <a:extLst>
              <a:ext uri="{FF2B5EF4-FFF2-40B4-BE49-F238E27FC236}">
                <a16:creationId xmlns:a16="http://schemas.microsoft.com/office/drawing/2014/main" id="{F6472C8C-FECF-AA87-D756-81AE31C75C72}"/>
              </a:ext>
            </a:extLst>
          </p:cNvPr>
          <p:cNvSpPr/>
          <p:nvPr/>
        </p:nvSpPr>
        <p:spPr>
          <a:xfrm>
            <a:off x="3743280" y="2458360"/>
            <a:ext cx="7229250" cy="754110"/>
          </a:xfrm>
          <a:prstGeom prst="roundRect">
            <a:avLst>
              <a:gd name="adj" fmla="val 16667"/>
            </a:avLst>
          </a:prstGeom>
          <a:noFill/>
          <a:ln w="19050">
            <a:solidFill>
              <a:srgbClr val="41A0CB"/>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delivers increased response times, improved contextual understanding, and enhanced reasoning across complex tasks.</a:t>
            </a:r>
            <a:endParaRPr lang="en-IN" sz="1650" strike="noStrike" spc="-1" dirty="0">
              <a:solidFill>
                <a:srgbClr val="404040"/>
              </a:solidFill>
              <a:latin typeface="Open Sans" pitchFamily="2" charset="0"/>
            </a:endParaRPr>
          </a:p>
        </p:txBody>
      </p:sp>
      <p:sp>
        <p:nvSpPr>
          <p:cNvPr id="6" name="CustomShape 7">
            <a:extLst>
              <a:ext uri="{FF2B5EF4-FFF2-40B4-BE49-F238E27FC236}">
                <a16:creationId xmlns:a16="http://schemas.microsoft.com/office/drawing/2014/main" id="{2C12EEAB-4499-7BB0-EEB8-F783DAA6C1D5}"/>
              </a:ext>
            </a:extLst>
          </p:cNvPr>
          <p:cNvSpPr/>
          <p:nvPr/>
        </p:nvSpPr>
        <p:spPr>
          <a:xfrm>
            <a:off x="3743280" y="3451420"/>
            <a:ext cx="7229250" cy="754110"/>
          </a:xfrm>
          <a:prstGeom prst="roundRect">
            <a:avLst>
              <a:gd name="adj" fmla="val 16667"/>
            </a:avLst>
          </a:prstGeom>
          <a:noFill/>
          <a:ln w="19050">
            <a:solidFill>
              <a:srgbClr val="17BFAB"/>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provides detailed, well-structured responses while maintaining clarity and accuracy.</a:t>
            </a:r>
            <a:endParaRPr lang="en-IN" sz="1650" strike="noStrike" spc="-1" dirty="0">
              <a:solidFill>
                <a:srgbClr val="404040"/>
              </a:solidFill>
              <a:latin typeface="Open Sans" pitchFamily="2" charset="0"/>
            </a:endParaRPr>
          </a:p>
        </p:txBody>
      </p:sp>
      <p:sp>
        <p:nvSpPr>
          <p:cNvPr id="7" name="CustomShape 9">
            <a:extLst>
              <a:ext uri="{FF2B5EF4-FFF2-40B4-BE49-F238E27FC236}">
                <a16:creationId xmlns:a16="http://schemas.microsoft.com/office/drawing/2014/main" id="{71482E38-43CF-68A2-08B4-47C908B90592}"/>
              </a:ext>
            </a:extLst>
          </p:cNvPr>
          <p:cNvSpPr/>
          <p:nvPr/>
        </p:nvSpPr>
        <p:spPr>
          <a:xfrm>
            <a:off x="3743280" y="4444480"/>
            <a:ext cx="7229250" cy="896985"/>
          </a:xfrm>
          <a:prstGeom prst="roundRect">
            <a:avLst>
              <a:gd name="adj" fmla="val 16667"/>
            </a:avLst>
          </a:prstGeom>
          <a:noFill/>
          <a:ln w="19050">
            <a:solidFill>
              <a:srgbClr val="FF8585"/>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lacks multimodal capabilities, unlike models such as GPT-4o. While more advanced, it remains cautious in responses, sometimes limiting creativity or controversial discussions.</a:t>
            </a:r>
            <a:endParaRPr lang="en-US" sz="1650" spc="-1" dirty="0">
              <a:solidFill>
                <a:srgbClr val="404040"/>
              </a:solidFill>
              <a:latin typeface="Open Sans" pitchFamily="2" charset="0"/>
              <a:ea typeface="Open Sans"/>
            </a:endParaRPr>
          </a:p>
        </p:txBody>
      </p:sp>
      <p:sp>
        <p:nvSpPr>
          <p:cNvPr id="8" name="CustomShape 8">
            <a:extLst>
              <a:ext uri="{FF2B5EF4-FFF2-40B4-BE49-F238E27FC236}">
                <a16:creationId xmlns:a16="http://schemas.microsoft.com/office/drawing/2014/main" id="{2608D0ED-51F0-1B51-F321-82852591B71E}"/>
              </a:ext>
            </a:extLst>
          </p:cNvPr>
          <p:cNvSpPr/>
          <p:nvPr/>
        </p:nvSpPr>
        <p:spPr>
          <a:xfrm>
            <a:off x="1555470" y="3498940"/>
            <a:ext cx="1959120" cy="645030"/>
          </a:xfrm>
          <a:prstGeom prst="roundRect">
            <a:avLst>
              <a:gd name="adj" fmla="val 16667"/>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ustomShape 10">
            <a:extLst>
              <a:ext uri="{FF2B5EF4-FFF2-40B4-BE49-F238E27FC236}">
                <a16:creationId xmlns:a16="http://schemas.microsoft.com/office/drawing/2014/main" id="{D304F2AA-D3F6-A367-51BB-677C61235F28}"/>
              </a:ext>
            </a:extLst>
          </p:cNvPr>
          <p:cNvSpPr/>
          <p:nvPr/>
        </p:nvSpPr>
        <p:spPr>
          <a:xfrm>
            <a:off x="1555470" y="4563201"/>
            <a:ext cx="1959120" cy="645030"/>
          </a:xfrm>
          <a:prstGeom prst="roundRect">
            <a:avLst>
              <a:gd name="adj" fmla="val 16667"/>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stomShape 6">
            <a:extLst>
              <a:ext uri="{FF2B5EF4-FFF2-40B4-BE49-F238E27FC236}">
                <a16:creationId xmlns:a16="http://schemas.microsoft.com/office/drawing/2014/main" id="{91BBDC9F-91A9-34DD-EA2B-7AFAC02944F4}"/>
              </a:ext>
            </a:extLst>
          </p:cNvPr>
          <p:cNvSpPr/>
          <p:nvPr/>
        </p:nvSpPr>
        <p:spPr>
          <a:xfrm>
            <a:off x="1555470" y="2512900"/>
            <a:ext cx="1959120" cy="645030"/>
          </a:xfrm>
          <a:prstGeom prst="roundRect">
            <a:avLst>
              <a:gd name="adj" fmla="val 16667"/>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Performance</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Brandline_LVC">
            <a:extLst>
              <a:ext uri="{FF2B5EF4-FFF2-40B4-BE49-F238E27FC236}">
                <a16:creationId xmlns:a16="http://schemas.microsoft.com/office/drawing/2014/main" id="{FC7F7C13-A192-76B9-A2A2-DDDD89B1B2B3}"/>
              </a:ext>
            </a:extLst>
          </p:cNvPr>
          <p:cNvSpPr/>
          <p:nvPr/>
        </p:nvSpPr>
        <p:spPr>
          <a:xfrm>
            <a:off x="3371851" y="612243"/>
            <a:ext cx="5462051"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p>
        </p:txBody>
      </p:sp>
      <p:sp>
        <p:nvSpPr>
          <p:cNvPr id="2" name="Arrow: Right 1">
            <a:extLst>
              <a:ext uri="{FF2B5EF4-FFF2-40B4-BE49-F238E27FC236}">
                <a16:creationId xmlns:a16="http://schemas.microsoft.com/office/drawing/2014/main" id="{04B8D919-372C-0B71-F921-1F5F2EF86EE9}"/>
              </a:ext>
            </a:extLst>
          </p:cNvPr>
          <p:cNvSpPr/>
          <p:nvPr/>
        </p:nvSpPr>
        <p:spPr>
          <a:xfrm>
            <a:off x="3429000" y="2697481"/>
            <a:ext cx="314280" cy="263444"/>
          </a:xfrm>
          <a:prstGeom prst="rightArrow">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Arrow: Right 10">
            <a:extLst>
              <a:ext uri="{FF2B5EF4-FFF2-40B4-BE49-F238E27FC236}">
                <a16:creationId xmlns:a16="http://schemas.microsoft.com/office/drawing/2014/main" id="{6E2BE541-4FAF-4B3F-C446-4192CC873D2F}"/>
              </a:ext>
            </a:extLst>
          </p:cNvPr>
          <p:cNvSpPr/>
          <p:nvPr/>
        </p:nvSpPr>
        <p:spPr>
          <a:xfrm>
            <a:off x="3429000" y="3670908"/>
            <a:ext cx="314280" cy="263444"/>
          </a:xfrm>
          <a:prstGeom prst="rightArrow">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Arrow: Right 11">
            <a:extLst>
              <a:ext uri="{FF2B5EF4-FFF2-40B4-BE49-F238E27FC236}">
                <a16:creationId xmlns:a16="http://schemas.microsoft.com/office/drawing/2014/main" id="{0F21CA9F-7B0F-2F5E-19C5-CA7D5D368C5C}"/>
              </a:ext>
            </a:extLst>
          </p:cNvPr>
          <p:cNvSpPr/>
          <p:nvPr/>
        </p:nvSpPr>
        <p:spPr>
          <a:xfrm>
            <a:off x="3429000" y="4761250"/>
            <a:ext cx="314280" cy="263444"/>
          </a:xfrm>
          <a:prstGeom prst="rightArrow">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98716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2555E-7D05-FA66-08E9-C2928F4EB167}"/>
              </a:ext>
            </a:extLst>
          </p:cNvPr>
          <p:cNvSpPr>
            <a:spLocks noGrp="1"/>
          </p:cNvSpPr>
          <p:nvPr>
            <p:ph type="body" idx="10"/>
          </p:nvPr>
        </p:nvSpPr>
        <p:spPr/>
        <p:txBody>
          <a:bodyPr>
            <a:norm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GitHub Copilot is an AI-powered code assistant that integrates into IDEs to enhance coding efficiency using multiple AI models, including OpenAI’s GPT-4o.</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4CE4AA6-570E-27B5-306B-EB5BBCF6A1C5}"/>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Types of LLMs: Copilot</a:t>
            </a:r>
            <a:endParaRPr lang="en-IN" dirty="0"/>
          </a:p>
        </p:txBody>
      </p:sp>
      <p:sp>
        <p:nvSpPr>
          <p:cNvPr id="5" name="CustomShape 5">
            <a:extLst>
              <a:ext uri="{FF2B5EF4-FFF2-40B4-BE49-F238E27FC236}">
                <a16:creationId xmlns:a16="http://schemas.microsoft.com/office/drawing/2014/main" id="{F6472C8C-FECF-AA87-D756-81AE31C75C72}"/>
              </a:ext>
            </a:extLst>
          </p:cNvPr>
          <p:cNvSpPr/>
          <p:nvPr/>
        </p:nvSpPr>
        <p:spPr>
          <a:xfrm>
            <a:off x="3743280" y="2458360"/>
            <a:ext cx="7229250" cy="754110"/>
          </a:xfrm>
          <a:prstGeom prst="roundRect">
            <a:avLst>
              <a:gd name="adj" fmla="val 16667"/>
            </a:avLst>
          </a:prstGeom>
          <a:noFill/>
          <a:ln w="19050">
            <a:solidFill>
              <a:srgbClr val="41A0CB"/>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provides real-time code suggestions, debugging assistance, and context-aware completions across multiple programming languages.</a:t>
            </a:r>
            <a:endParaRPr lang="en-US" sz="1650" strike="noStrike" spc="-1" dirty="0">
              <a:solidFill>
                <a:srgbClr val="404040"/>
              </a:solidFill>
              <a:latin typeface="Open Sans" pitchFamily="2" charset="0"/>
              <a:ea typeface="Open Sans"/>
            </a:endParaRPr>
          </a:p>
        </p:txBody>
      </p:sp>
      <p:sp>
        <p:nvSpPr>
          <p:cNvPr id="6" name="CustomShape 7">
            <a:extLst>
              <a:ext uri="{FF2B5EF4-FFF2-40B4-BE49-F238E27FC236}">
                <a16:creationId xmlns:a16="http://schemas.microsoft.com/office/drawing/2014/main" id="{2C12EEAB-4499-7BB0-EEB8-F783DAA6C1D5}"/>
              </a:ext>
            </a:extLst>
          </p:cNvPr>
          <p:cNvSpPr/>
          <p:nvPr/>
        </p:nvSpPr>
        <p:spPr>
          <a:xfrm>
            <a:off x="3743280" y="3451420"/>
            <a:ext cx="7229250" cy="754110"/>
          </a:xfrm>
          <a:prstGeom prst="roundRect">
            <a:avLst>
              <a:gd name="adj" fmla="val 16667"/>
            </a:avLst>
          </a:prstGeom>
          <a:noFill/>
          <a:ln w="19050">
            <a:solidFill>
              <a:srgbClr val="17BFAB"/>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IN" sz="1650" dirty="0">
                <a:solidFill>
                  <a:srgbClr val="404040"/>
                </a:solidFill>
                <a:latin typeface="Open Sans" pitchFamily="2" charset="0"/>
              </a:rPr>
              <a:t>It seamlessly integrates with Visual Studio Code, JetBrains, and </a:t>
            </a:r>
            <a:r>
              <a:rPr lang="en-IN" sz="1650" dirty="0" err="1">
                <a:solidFill>
                  <a:srgbClr val="404040"/>
                </a:solidFill>
                <a:latin typeface="Open Sans" pitchFamily="2" charset="0"/>
              </a:rPr>
              <a:t>Neovim</a:t>
            </a:r>
            <a:r>
              <a:rPr lang="en-IN" sz="1650" dirty="0">
                <a:solidFill>
                  <a:srgbClr val="404040"/>
                </a:solidFill>
                <a:latin typeface="Open Sans" pitchFamily="2" charset="0"/>
              </a:rPr>
              <a:t> for a smooth workflow. </a:t>
            </a:r>
            <a:endParaRPr lang="en-IN" sz="1650" strike="noStrike" spc="-1" dirty="0">
              <a:solidFill>
                <a:srgbClr val="404040"/>
              </a:solidFill>
              <a:latin typeface="Open Sans" pitchFamily="2" charset="0"/>
            </a:endParaRPr>
          </a:p>
        </p:txBody>
      </p:sp>
      <p:sp>
        <p:nvSpPr>
          <p:cNvPr id="7" name="CustomShape 9">
            <a:extLst>
              <a:ext uri="{FF2B5EF4-FFF2-40B4-BE49-F238E27FC236}">
                <a16:creationId xmlns:a16="http://schemas.microsoft.com/office/drawing/2014/main" id="{71482E38-43CF-68A2-08B4-47C908B90592}"/>
              </a:ext>
            </a:extLst>
          </p:cNvPr>
          <p:cNvSpPr/>
          <p:nvPr/>
        </p:nvSpPr>
        <p:spPr>
          <a:xfrm>
            <a:off x="3743280" y="4444480"/>
            <a:ext cx="7229250" cy="896985"/>
          </a:xfrm>
          <a:prstGeom prst="roundRect">
            <a:avLst>
              <a:gd name="adj" fmla="val 16667"/>
            </a:avLst>
          </a:prstGeom>
          <a:noFill/>
          <a:ln w="19050">
            <a:solidFill>
              <a:srgbClr val="FF8585"/>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may cause over-reliance, reducing manual coding skills over time.</a:t>
            </a:r>
            <a:endParaRPr lang="en-IN" sz="1650" strike="noStrike" spc="-1" dirty="0">
              <a:solidFill>
                <a:srgbClr val="404040"/>
              </a:solidFill>
              <a:latin typeface="Open Sans" pitchFamily="2" charset="0"/>
            </a:endParaRPr>
          </a:p>
        </p:txBody>
      </p:sp>
      <p:sp>
        <p:nvSpPr>
          <p:cNvPr id="8" name="CustomShape 8">
            <a:extLst>
              <a:ext uri="{FF2B5EF4-FFF2-40B4-BE49-F238E27FC236}">
                <a16:creationId xmlns:a16="http://schemas.microsoft.com/office/drawing/2014/main" id="{2608D0ED-51F0-1B51-F321-82852591B71E}"/>
              </a:ext>
            </a:extLst>
          </p:cNvPr>
          <p:cNvSpPr/>
          <p:nvPr/>
        </p:nvSpPr>
        <p:spPr>
          <a:xfrm>
            <a:off x="1555470" y="3498940"/>
            <a:ext cx="1959120" cy="645030"/>
          </a:xfrm>
          <a:prstGeom prst="roundRect">
            <a:avLst>
              <a:gd name="adj" fmla="val 16667"/>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ustomShape 10">
            <a:extLst>
              <a:ext uri="{FF2B5EF4-FFF2-40B4-BE49-F238E27FC236}">
                <a16:creationId xmlns:a16="http://schemas.microsoft.com/office/drawing/2014/main" id="{D304F2AA-D3F6-A367-51BB-677C61235F28}"/>
              </a:ext>
            </a:extLst>
          </p:cNvPr>
          <p:cNvSpPr/>
          <p:nvPr/>
        </p:nvSpPr>
        <p:spPr>
          <a:xfrm>
            <a:off x="1555470" y="4563201"/>
            <a:ext cx="1959120" cy="645030"/>
          </a:xfrm>
          <a:prstGeom prst="roundRect">
            <a:avLst>
              <a:gd name="adj" fmla="val 16667"/>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stomShape 6">
            <a:extLst>
              <a:ext uri="{FF2B5EF4-FFF2-40B4-BE49-F238E27FC236}">
                <a16:creationId xmlns:a16="http://schemas.microsoft.com/office/drawing/2014/main" id="{91BBDC9F-91A9-34DD-EA2B-7AFAC02944F4}"/>
              </a:ext>
            </a:extLst>
          </p:cNvPr>
          <p:cNvSpPr/>
          <p:nvPr/>
        </p:nvSpPr>
        <p:spPr>
          <a:xfrm>
            <a:off x="1555470" y="2512900"/>
            <a:ext cx="1959120" cy="645030"/>
          </a:xfrm>
          <a:prstGeom prst="roundRect">
            <a:avLst>
              <a:gd name="adj" fmla="val 16667"/>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Performance</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Brandline_LVC">
            <a:extLst>
              <a:ext uri="{FF2B5EF4-FFF2-40B4-BE49-F238E27FC236}">
                <a16:creationId xmlns:a16="http://schemas.microsoft.com/office/drawing/2014/main" id="{28E1A316-396E-4705-BC36-DDD061C01C44}"/>
              </a:ext>
            </a:extLst>
          </p:cNvPr>
          <p:cNvSpPr/>
          <p:nvPr/>
        </p:nvSpPr>
        <p:spPr>
          <a:xfrm>
            <a:off x="4257674" y="612243"/>
            <a:ext cx="3688020"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p>
        </p:txBody>
      </p:sp>
      <p:sp>
        <p:nvSpPr>
          <p:cNvPr id="2" name="Arrow: Right 1">
            <a:extLst>
              <a:ext uri="{FF2B5EF4-FFF2-40B4-BE49-F238E27FC236}">
                <a16:creationId xmlns:a16="http://schemas.microsoft.com/office/drawing/2014/main" id="{3D10596B-34BA-35D8-F322-749A82691A17}"/>
              </a:ext>
            </a:extLst>
          </p:cNvPr>
          <p:cNvSpPr/>
          <p:nvPr/>
        </p:nvSpPr>
        <p:spPr>
          <a:xfrm>
            <a:off x="3429000" y="2697481"/>
            <a:ext cx="314280" cy="263444"/>
          </a:xfrm>
          <a:prstGeom prst="rightArrow">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Arrow: Right 10">
            <a:extLst>
              <a:ext uri="{FF2B5EF4-FFF2-40B4-BE49-F238E27FC236}">
                <a16:creationId xmlns:a16="http://schemas.microsoft.com/office/drawing/2014/main" id="{8799C9EE-9CF1-4091-15AD-DABAB69A5497}"/>
              </a:ext>
            </a:extLst>
          </p:cNvPr>
          <p:cNvSpPr/>
          <p:nvPr/>
        </p:nvSpPr>
        <p:spPr>
          <a:xfrm>
            <a:off x="3429000" y="3670908"/>
            <a:ext cx="314280" cy="263444"/>
          </a:xfrm>
          <a:prstGeom prst="rightArrow">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Arrow: Right 11">
            <a:extLst>
              <a:ext uri="{FF2B5EF4-FFF2-40B4-BE49-F238E27FC236}">
                <a16:creationId xmlns:a16="http://schemas.microsoft.com/office/drawing/2014/main" id="{6FBB84E3-0796-D975-D490-F08DB0B9E9A0}"/>
              </a:ext>
            </a:extLst>
          </p:cNvPr>
          <p:cNvSpPr/>
          <p:nvPr/>
        </p:nvSpPr>
        <p:spPr>
          <a:xfrm>
            <a:off x="3429000" y="4761250"/>
            <a:ext cx="314280" cy="263444"/>
          </a:xfrm>
          <a:prstGeom prst="rightArrow">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011545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2555E-7D05-FA66-08E9-C2928F4EB167}"/>
              </a:ext>
            </a:extLst>
          </p:cNvPr>
          <p:cNvSpPr>
            <a:spLocks noGrp="1"/>
          </p:cNvSpPr>
          <p:nvPr>
            <p:ph type="body" idx="10"/>
          </p:nvPr>
        </p:nvSpPr>
        <p:spPr/>
        <p:txBody>
          <a:bodyPr>
            <a:norm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Llama 3.3 is Meta AI's latest open-source large language model, released in December 2024. It offers advanced language processing capabilities while being optimized for efficiency.</a:t>
            </a:r>
          </a:p>
        </p:txBody>
      </p:sp>
      <p:sp>
        <p:nvSpPr>
          <p:cNvPr id="4" name="Title 3">
            <a:extLst>
              <a:ext uri="{FF2B5EF4-FFF2-40B4-BE49-F238E27FC236}">
                <a16:creationId xmlns:a16="http://schemas.microsoft.com/office/drawing/2014/main" id="{34CE4AA6-570E-27B5-306B-EB5BBCF6A1C5}"/>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Types of LLMs: </a:t>
            </a:r>
            <a:r>
              <a:rPr lang="en-US" dirty="0" err="1"/>
              <a:t>LLaMA</a:t>
            </a:r>
            <a:r>
              <a:rPr lang="en-US" dirty="0"/>
              <a:t> 3</a:t>
            </a:r>
            <a:endParaRPr lang="en-IN" dirty="0"/>
          </a:p>
        </p:txBody>
      </p:sp>
      <p:sp>
        <p:nvSpPr>
          <p:cNvPr id="5" name="CustomShape 5">
            <a:extLst>
              <a:ext uri="{FF2B5EF4-FFF2-40B4-BE49-F238E27FC236}">
                <a16:creationId xmlns:a16="http://schemas.microsoft.com/office/drawing/2014/main" id="{F6472C8C-FECF-AA87-D756-81AE31C75C72}"/>
              </a:ext>
            </a:extLst>
          </p:cNvPr>
          <p:cNvSpPr/>
          <p:nvPr/>
        </p:nvSpPr>
        <p:spPr>
          <a:xfrm>
            <a:off x="3743280" y="2458360"/>
            <a:ext cx="7229250" cy="754110"/>
          </a:xfrm>
          <a:prstGeom prst="roundRect">
            <a:avLst>
              <a:gd name="adj" fmla="val 16667"/>
            </a:avLst>
          </a:prstGeom>
          <a:noFill/>
          <a:ln w="19050">
            <a:solidFill>
              <a:srgbClr val="41A0CB"/>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supports larger context windows (up to 128K tokens) for better comprehension in long conversations.</a:t>
            </a:r>
            <a:endParaRPr lang="en-US" sz="1650" strike="noStrike" spc="-1" dirty="0">
              <a:solidFill>
                <a:srgbClr val="404040"/>
              </a:solidFill>
              <a:latin typeface="Open Sans" pitchFamily="2" charset="0"/>
              <a:ea typeface="Open Sans"/>
            </a:endParaRPr>
          </a:p>
        </p:txBody>
      </p:sp>
      <p:sp>
        <p:nvSpPr>
          <p:cNvPr id="6" name="CustomShape 7">
            <a:extLst>
              <a:ext uri="{FF2B5EF4-FFF2-40B4-BE49-F238E27FC236}">
                <a16:creationId xmlns:a16="http://schemas.microsoft.com/office/drawing/2014/main" id="{2C12EEAB-4499-7BB0-EEB8-F783DAA6C1D5}"/>
              </a:ext>
            </a:extLst>
          </p:cNvPr>
          <p:cNvSpPr/>
          <p:nvPr/>
        </p:nvSpPr>
        <p:spPr>
          <a:xfrm>
            <a:off x="3743280" y="3363958"/>
            <a:ext cx="7229250" cy="896985"/>
          </a:xfrm>
          <a:prstGeom prst="roundRect">
            <a:avLst>
              <a:gd name="adj" fmla="val 16667"/>
            </a:avLst>
          </a:prstGeom>
          <a:noFill/>
          <a:ln w="19050">
            <a:solidFill>
              <a:srgbClr val="17BFAB"/>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is open-source and customizable, allowing researchers and enterprises to fine-tune models. It improves efficiency by using </a:t>
            </a:r>
          </a:p>
          <a:p>
            <a:pPr>
              <a:lnSpc>
                <a:spcPct val="115000"/>
              </a:lnSpc>
              <a:tabLst>
                <a:tab pos="0" algn="l"/>
              </a:tabLst>
            </a:pPr>
            <a:r>
              <a:rPr lang="en-US" sz="1650" dirty="0">
                <a:solidFill>
                  <a:srgbClr val="404040"/>
                </a:solidFill>
                <a:latin typeface="Open Sans" pitchFamily="2" charset="0"/>
              </a:rPr>
              <a:t>grouped-query attention (GQA) for faster inference.</a:t>
            </a:r>
            <a:endParaRPr lang="en-IN" sz="1650" strike="noStrike" spc="-1" dirty="0">
              <a:solidFill>
                <a:srgbClr val="404040"/>
              </a:solidFill>
              <a:latin typeface="Open Sans" pitchFamily="2" charset="0"/>
            </a:endParaRPr>
          </a:p>
        </p:txBody>
      </p:sp>
      <p:sp>
        <p:nvSpPr>
          <p:cNvPr id="7" name="CustomShape 9">
            <a:extLst>
              <a:ext uri="{FF2B5EF4-FFF2-40B4-BE49-F238E27FC236}">
                <a16:creationId xmlns:a16="http://schemas.microsoft.com/office/drawing/2014/main" id="{71482E38-43CF-68A2-08B4-47C908B90592}"/>
              </a:ext>
            </a:extLst>
          </p:cNvPr>
          <p:cNvSpPr/>
          <p:nvPr/>
        </p:nvSpPr>
        <p:spPr>
          <a:xfrm>
            <a:off x="3743280" y="4444480"/>
            <a:ext cx="7229250" cy="896985"/>
          </a:xfrm>
          <a:prstGeom prst="roundRect">
            <a:avLst>
              <a:gd name="adj" fmla="val 16667"/>
            </a:avLst>
          </a:prstGeom>
          <a:noFill/>
          <a:ln w="19050">
            <a:solidFill>
              <a:srgbClr val="FF8585"/>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has high computational requirements for deploying larger versions.</a:t>
            </a:r>
            <a:endParaRPr lang="en-IN" sz="1650" strike="noStrike" spc="-1" dirty="0">
              <a:solidFill>
                <a:srgbClr val="404040"/>
              </a:solidFill>
              <a:latin typeface="Open Sans" pitchFamily="2" charset="0"/>
            </a:endParaRPr>
          </a:p>
        </p:txBody>
      </p:sp>
      <p:sp>
        <p:nvSpPr>
          <p:cNvPr id="8" name="CustomShape 8">
            <a:extLst>
              <a:ext uri="{FF2B5EF4-FFF2-40B4-BE49-F238E27FC236}">
                <a16:creationId xmlns:a16="http://schemas.microsoft.com/office/drawing/2014/main" id="{2608D0ED-51F0-1B51-F321-82852591B71E}"/>
              </a:ext>
            </a:extLst>
          </p:cNvPr>
          <p:cNvSpPr/>
          <p:nvPr/>
        </p:nvSpPr>
        <p:spPr>
          <a:xfrm>
            <a:off x="1555470" y="3498940"/>
            <a:ext cx="1959120" cy="645030"/>
          </a:xfrm>
          <a:prstGeom prst="roundRect">
            <a:avLst>
              <a:gd name="adj" fmla="val 16667"/>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ustomShape 10">
            <a:extLst>
              <a:ext uri="{FF2B5EF4-FFF2-40B4-BE49-F238E27FC236}">
                <a16:creationId xmlns:a16="http://schemas.microsoft.com/office/drawing/2014/main" id="{D304F2AA-D3F6-A367-51BB-677C61235F28}"/>
              </a:ext>
            </a:extLst>
          </p:cNvPr>
          <p:cNvSpPr/>
          <p:nvPr/>
        </p:nvSpPr>
        <p:spPr>
          <a:xfrm>
            <a:off x="1555470" y="4563201"/>
            <a:ext cx="1959120" cy="645030"/>
          </a:xfrm>
          <a:prstGeom prst="roundRect">
            <a:avLst>
              <a:gd name="adj" fmla="val 16667"/>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stomShape 6">
            <a:extLst>
              <a:ext uri="{FF2B5EF4-FFF2-40B4-BE49-F238E27FC236}">
                <a16:creationId xmlns:a16="http://schemas.microsoft.com/office/drawing/2014/main" id="{91BBDC9F-91A9-34DD-EA2B-7AFAC02944F4}"/>
              </a:ext>
            </a:extLst>
          </p:cNvPr>
          <p:cNvSpPr/>
          <p:nvPr/>
        </p:nvSpPr>
        <p:spPr>
          <a:xfrm>
            <a:off x="1555470" y="2512900"/>
            <a:ext cx="1959120" cy="645030"/>
          </a:xfrm>
          <a:prstGeom prst="roundRect">
            <a:avLst>
              <a:gd name="adj" fmla="val 16667"/>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Performance</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Brandline_LVC">
            <a:extLst>
              <a:ext uri="{FF2B5EF4-FFF2-40B4-BE49-F238E27FC236}">
                <a16:creationId xmlns:a16="http://schemas.microsoft.com/office/drawing/2014/main" id="{547A9ED8-42E4-0468-517D-40B7DE40374E}"/>
              </a:ext>
            </a:extLst>
          </p:cNvPr>
          <p:cNvSpPr/>
          <p:nvPr/>
        </p:nvSpPr>
        <p:spPr>
          <a:xfrm>
            <a:off x="4286250" y="612243"/>
            <a:ext cx="3627001"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solidFill>
                <a:schemeClr val="tx1">
                  <a:lumMod val="75000"/>
                  <a:lumOff val="25000"/>
                </a:schemeClr>
              </a:solidFill>
            </a:endParaRPr>
          </a:p>
        </p:txBody>
      </p:sp>
      <p:sp>
        <p:nvSpPr>
          <p:cNvPr id="2" name="Arrow: Right 1">
            <a:extLst>
              <a:ext uri="{FF2B5EF4-FFF2-40B4-BE49-F238E27FC236}">
                <a16:creationId xmlns:a16="http://schemas.microsoft.com/office/drawing/2014/main" id="{50D929DE-0CF8-616E-A37A-102DC0729D2B}"/>
              </a:ext>
            </a:extLst>
          </p:cNvPr>
          <p:cNvSpPr/>
          <p:nvPr/>
        </p:nvSpPr>
        <p:spPr>
          <a:xfrm>
            <a:off x="3429000" y="2697481"/>
            <a:ext cx="314280" cy="263444"/>
          </a:xfrm>
          <a:prstGeom prst="rightArrow">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Arrow: Right 10">
            <a:extLst>
              <a:ext uri="{FF2B5EF4-FFF2-40B4-BE49-F238E27FC236}">
                <a16:creationId xmlns:a16="http://schemas.microsoft.com/office/drawing/2014/main" id="{02F324A1-874B-324B-CD18-03600999D253}"/>
              </a:ext>
            </a:extLst>
          </p:cNvPr>
          <p:cNvSpPr/>
          <p:nvPr/>
        </p:nvSpPr>
        <p:spPr>
          <a:xfrm>
            <a:off x="3429000" y="3670908"/>
            <a:ext cx="314280" cy="263444"/>
          </a:xfrm>
          <a:prstGeom prst="rightArrow">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Arrow: Right 11">
            <a:extLst>
              <a:ext uri="{FF2B5EF4-FFF2-40B4-BE49-F238E27FC236}">
                <a16:creationId xmlns:a16="http://schemas.microsoft.com/office/drawing/2014/main" id="{F726C7A4-4E61-5F27-7361-63F205B44BC0}"/>
              </a:ext>
            </a:extLst>
          </p:cNvPr>
          <p:cNvSpPr/>
          <p:nvPr/>
        </p:nvSpPr>
        <p:spPr>
          <a:xfrm>
            <a:off x="3429000" y="4761250"/>
            <a:ext cx="314280" cy="263444"/>
          </a:xfrm>
          <a:prstGeom prst="rightArrow">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262775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DD33-9FAC-4DE1-C065-570808E1E43A}"/>
              </a:ext>
            </a:extLst>
          </p:cNvPr>
          <p:cNvSpPr>
            <a:spLocks noGrp="1"/>
          </p:cNvSpPr>
          <p:nvPr>
            <p:ph type="title"/>
          </p:nvPr>
        </p:nvSpPr>
        <p:spPr>
          <a:xfrm>
            <a:off x="838200" y="365125"/>
            <a:ext cx="10515600" cy="605897"/>
          </a:xfrm>
        </p:spPr>
        <p:txBody>
          <a:bodyPr>
            <a:normAutofit/>
          </a:bodyPr>
          <a:lstStyle/>
          <a:p>
            <a:r>
              <a:rPr lang="en-US" sz="2400" b="1" dirty="0"/>
              <a:t>Agenda – Day 2 </a:t>
            </a:r>
          </a:p>
        </p:txBody>
      </p:sp>
      <p:sp>
        <p:nvSpPr>
          <p:cNvPr id="3" name="Content Placeholder 2">
            <a:extLst>
              <a:ext uri="{FF2B5EF4-FFF2-40B4-BE49-F238E27FC236}">
                <a16:creationId xmlns:a16="http://schemas.microsoft.com/office/drawing/2014/main" id="{27A95EBC-F89D-8FC6-1C73-FAC9837FACDE}"/>
              </a:ext>
            </a:extLst>
          </p:cNvPr>
          <p:cNvSpPr>
            <a:spLocks noGrp="1"/>
          </p:cNvSpPr>
          <p:nvPr>
            <p:ph idx="1"/>
          </p:nvPr>
        </p:nvSpPr>
        <p:spPr>
          <a:xfrm>
            <a:off x="838200" y="1091848"/>
            <a:ext cx="10515600" cy="5268559"/>
          </a:xfrm>
        </p:spPr>
        <p:txBody>
          <a:bodyPr vert="horz" lIns="91440" tIns="45720" rIns="91440" bIns="45720" rtlCol="0" anchor="t">
            <a:normAutofit/>
          </a:bodyPr>
          <a:lstStyle/>
          <a:p>
            <a:pPr marL="0" indent="0">
              <a:buNone/>
            </a:pPr>
            <a:r>
              <a:rPr lang="en-US" sz="1800" dirty="0">
                <a:ea typeface="+mn-lt"/>
                <a:cs typeface="+mn-lt"/>
              </a:rPr>
              <a:t>Module 2: </a:t>
            </a:r>
          </a:p>
          <a:p>
            <a:pPr marL="285750" indent="-285750"/>
            <a:r>
              <a:rPr lang="en-US" sz="1800" dirty="0">
                <a:ea typeface="+mn-lt"/>
                <a:cs typeface="+mn-lt"/>
              </a:rPr>
              <a:t>Prompt Engineering Mastery </a:t>
            </a:r>
            <a:endParaRPr lang="en-US" sz="1800">
              <a:ea typeface="+mn-lt"/>
              <a:cs typeface="+mn-lt"/>
            </a:endParaRPr>
          </a:p>
          <a:p>
            <a:pPr marL="285750" indent="-285750"/>
            <a:r>
              <a:rPr lang="en-US" sz="1800" dirty="0">
                <a:ea typeface="+mn-lt"/>
                <a:cs typeface="+mn-lt"/>
              </a:rPr>
              <a:t>Essential components of a successful prompt </a:t>
            </a:r>
            <a:endParaRPr lang="en-US" sz="1800">
              <a:ea typeface="+mn-lt"/>
              <a:cs typeface="+mn-lt"/>
            </a:endParaRPr>
          </a:p>
          <a:p>
            <a:pPr marL="285750" indent="-285750"/>
            <a:r>
              <a:rPr lang="en-US" sz="1800" dirty="0">
                <a:ea typeface="+mn-lt"/>
                <a:cs typeface="+mn-lt"/>
              </a:rPr>
              <a:t>Prompt Templates </a:t>
            </a:r>
          </a:p>
          <a:p>
            <a:pPr marL="285750" indent="-285750"/>
            <a:r>
              <a:rPr lang="en-US" sz="1800" dirty="0">
                <a:ea typeface="+mn-lt"/>
                <a:cs typeface="+mn-lt"/>
              </a:rPr>
              <a:t>Effective prompting strategies - few-shot prompting, c-o-t prompting, t-o-t prompting etc. </a:t>
            </a:r>
            <a:endParaRPr lang="en-US" sz="1800">
              <a:ea typeface="+mn-lt"/>
              <a:cs typeface="+mn-lt"/>
            </a:endParaRPr>
          </a:p>
          <a:p>
            <a:pPr marL="285750" indent="-285750"/>
            <a:r>
              <a:rPr lang="en-US" sz="1800" dirty="0">
                <a:ea typeface="+mn-lt"/>
                <a:cs typeface="+mn-lt"/>
              </a:rPr>
              <a:t>Prompt chaining and Role-based prompting for specialized outputs </a:t>
            </a:r>
          </a:p>
          <a:p>
            <a:pPr marL="285750" indent="-285750"/>
            <a:r>
              <a:rPr lang="en-US" sz="1800" dirty="0">
                <a:ea typeface="+mn-lt"/>
                <a:cs typeface="+mn-lt"/>
              </a:rPr>
              <a:t>Hands-on Activities </a:t>
            </a:r>
          </a:p>
          <a:p>
            <a:pPr marL="0" indent="0">
              <a:buNone/>
            </a:pPr>
            <a:r>
              <a:rPr lang="en-US" sz="1800" dirty="0">
                <a:ea typeface="+mn-lt"/>
                <a:cs typeface="+mn-lt"/>
              </a:rPr>
              <a:t>Module 3: </a:t>
            </a:r>
            <a:endParaRPr lang="en-US" dirty="0">
              <a:ea typeface="+mn-lt"/>
              <a:cs typeface="+mn-lt"/>
            </a:endParaRPr>
          </a:p>
          <a:p>
            <a:pPr marL="285750" indent="-285750"/>
            <a:r>
              <a:rPr lang="en-US" sz="1800" dirty="0">
                <a:ea typeface="+mn-lt"/>
                <a:cs typeface="+mn-lt"/>
              </a:rPr>
              <a:t>Retrieval-Augmented Generation (RAG) </a:t>
            </a:r>
            <a:endParaRPr lang="en-US">
              <a:ea typeface="+mn-lt"/>
              <a:cs typeface="+mn-lt"/>
            </a:endParaRPr>
          </a:p>
          <a:p>
            <a:pPr marL="285750" indent="-285750"/>
            <a:r>
              <a:rPr lang="en-US" sz="1800" dirty="0">
                <a:ea typeface="+mn-lt"/>
                <a:cs typeface="+mn-lt"/>
              </a:rPr>
              <a:t>Typical RAG Workflow </a:t>
            </a:r>
            <a:endParaRPr lang="en-US">
              <a:ea typeface="+mn-lt"/>
              <a:cs typeface="+mn-lt"/>
            </a:endParaRPr>
          </a:p>
          <a:p>
            <a:pPr marL="285750" indent="-285750"/>
            <a:r>
              <a:rPr lang="en-US" sz="1800" dirty="0">
                <a:ea typeface="+mn-lt"/>
                <a:cs typeface="+mn-lt"/>
              </a:rPr>
              <a:t>Hands-on Activities </a:t>
            </a:r>
            <a:endParaRPr lang="en-US" dirty="0">
              <a:ea typeface="+mn-lt"/>
              <a:cs typeface="+mn-lt"/>
            </a:endParaRPr>
          </a:p>
          <a:p>
            <a:pPr marL="0" indent="0">
              <a:buNone/>
            </a:pPr>
            <a:r>
              <a:rPr lang="en-US" sz="1800" dirty="0">
                <a:ea typeface="+mn-lt"/>
                <a:cs typeface="+mn-lt"/>
              </a:rPr>
              <a:t>Module 4: Copilots and AI Agents </a:t>
            </a:r>
            <a:endParaRPr lang="en-US">
              <a:ea typeface="+mn-lt"/>
              <a:cs typeface="+mn-lt"/>
            </a:endParaRPr>
          </a:p>
          <a:p>
            <a:pPr marL="0" indent="0">
              <a:buNone/>
            </a:pPr>
            <a:r>
              <a:rPr lang="en-US" sz="1800" dirty="0">
                <a:ea typeface="+mn-lt"/>
                <a:cs typeface="+mn-lt"/>
              </a:rPr>
              <a:t>• Agent vs. Copilot vs. Chatbot </a:t>
            </a:r>
            <a:endParaRPr lang="en-US">
              <a:ea typeface="+mn-lt"/>
              <a:cs typeface="+mn-lt"/>
            </a:endParaRPr>
          </a:p>
          <a:p>
            <a:pPr marL="0" indent="0">
              <a:buNone/>
            </a:pPr>
            <a:r>
              <a:rPr lang="en-US" sz="1800" dirty="0">
                <a:ea typeface="+mn-lt"/>
                <a:cs typeface="+mn-lt"/>
              </a:rPr>
              <a:t>• Agentic Workflows: Task decomposition, planning, memory </a:t>
            </a:r>
            <a:endParaRPr lang="en-US"/>
          </a:p>
        </p:txBody>
      </p:sp>
    </p:spTree>
    <p:extLst>
      <p:ext uri="{BB962C8B-B14F-4D97-AF65-F5344CB8AC3E}">
        <p14:creationId xmlns:p14="http://schemas.microsoft.com/office/powerpoint/2010/main" val="3199826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2555E-7D05-FA66-08E9-C2928F4EB167}"/>
              </a:ext>
            </a:extLst>
          </p:cNvPr>
          <p:cNvSpPr>
            <a:spLocks noGrp="1"/>
          </p:cNvSpPr>
          <p:nvPr>
            <p:ph type="body" idx="10"/>
          </p:nvPr>
        </p:nvSpPr>
        <p:spPr/>
        <p:txBody>
          <a:bodyPr>
            <a:norm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DeepSeek-R1 is a cutting-edge open-source LLM developed by </a:t>
            </a:r>
            <a:r>
              <a:rPr lang="en-US" dirty="0" err="1">
                <a:solidFill>
                  <a:srgbClr val="404040"/>
                </a:solidFill>
                <a:latin typeface="Open Sans" pitchFamily="2" charset="0"/>
              </a:rPr>
              <a:t>DeepSeek</a:t>
            </a:r>
            <a:r>
              <a:rPr lang="en-US" dirty="0">
                <a:solidFill>
                  <a:srgbClr val="404040"/>
                </a:solidFill>
                <a:latin typeface="Open Sans" pitchFamily="2" charset="0"/>
              </a:rPr>
              <a:t> AI, designed for efficiency and scalability.</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34CE4AA6-570E-27B5-306B-EB5BBCF6A1C5}"/>
              </a:ext>
            </a:extLst>
          </p:cNvPr>
          <p:cNvSpPr>
            <a:spLocks noGrp="1"/>
          </p:cNvSpPr>
          <p:nvPr>
            <p:ph type="title"/>
          </p:nvPr>
        </p:nvSpPr>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Types of LLMs: </a:t>
            </a:r>
            <a:r>
              <a:rPr lang="en-IN" dirty="0"/>
              <a:t>DeepSeek-R1</a:t>
            </a:r>
          </a:p>
        </p:txBody>
      </p:sp>
      <p:sp>
        <p:nvSpPr>
          <p:cNvPr id="5" name="CustomShape 5">
            <a:extLst>
              <a:ext uri="{FF2B5EF4-FFF2-40B4-BE49-F238E27FC236}">
                <a16:creationId xmlns:a16="http://schemas.microsoft.com/office/drawing/2014/main" id="{F6472C8C-FECF-AA87-D756-81AE31C75C72}"/>
              </a:ext>
            </a:extLst>
          </p:cNvPr>
          <p:cNvSpPr/>
          <p:nvPr/>
        </p:nvSpPr>
        <p:spPr>
          <a:xfrm>
            <a:off x="3743280" y="2458360"/>
            <a:ext cx="7229250" cy="754110"/>
          </a:xfrm>
          <a:prstGeom prst="roundRect">
            <a:avLst>
              <a:gd name="adj" fmla="val 16667"/>
            </a:avLst>
          </a:prstGeom>
          <a:noFill/>
          <a:ln w="19050">
            <a:solidFill>
              <a:srgbClr val="41A0CB"/>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matches GPT- 4-level performance while being more cost-efficient and requiring fewer computational resources.</a:t>
            </a:r>
            <a:endParaRPr lang="en-US" sz="1650" strike="noStrike" spc="-1" dirty="0">
              <a:solidFill>
                <a:srgbClr val="404040"/>
              </a:solidFill>
              <a:latin typeface="Open Sans" pitchFamily="2" charset="0"/>
              <a:ea typeface="Open Sans"/>
            </a:endParaRPr>
          </a:p>
        </p:txBody>
      </p:sp>
      <p:sp>
        <p:nvSpPr>
          <p:cNvPr id="6" name="CustomShape 7">
            <a:extLst>
              <a:ext uri="{FF2B5EF4-FFF2-40B4-BE49-F238E27FC236}">
                <a16:creationId xmlns:a16="http://schemas.microsoft.com/office/drawing/2014/main" id="{2C12EEAB-4499-7BB0-EEB8-F783DAA6C1D5}"/>
              </a:ext>
            </a:extLst>
          </p:cNvPr>
          <p:cNvSpPr/>
          <p:nvPr/>
        </p:nvSpPr>
        <p:spPr>
          <a:xfrm>
            <a:off x="3743280" y="3451420"/>
            <a:ext cx="7229250" cy="754110"/>
          </a:xfrm>
          <a:prstGeom prst="roundRect">
            <a:avLst>
              <a:gd name="adj" fmla="val 16667"/>
            </a:avLst>
          </a:prstGeom>
          <a:noFill/>
          <a:ln w="19050">
            <a:solidFill>
              <a:srgbClr val="17BFAB"/>
            </a:solid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uses a mixture of experts (</a:t>
            </a:r>
            <a:r>
              <a:rPr lang="en-US" sz="1650" dirty="0" err="1">
                <a:solidFill>
                  <a:srgbClr val="404040"/>
                </a:solidFill>
                <a:latin typeface="Open Sans" pitchFamily="2" charset="0"/>
              </a:rPr>
              <a:t>MoE</a:t>
            </a:r>
            <a:r>
              <a:rPr lang="en-US" sz="1650" dirty="0">
                <a:solidFill>
                  <a:srgbClr val="404040"/>
                </a:solidFill>
                <a:latin typeface="Open Sans" pitchFamily="2" charset="0"/>
              </a:rPr>
              <a:t>) architecture, allowing for efficient and adaptive computing.</a:t>
            </a:r>
            <a:endParaRPr lang="en-US" sz="1650" strike="noStrike" spc="-1" dirty="0">
              <a:solidFill>
                <a:srgbClr val="404040"/>
              </a:solidFill>
              <a:latin typeface="Open Sans" pitchFamily="2" charset="0"/>
              <a:ea typeface="Open Sans"/>
            </a:endParaRPr>
          </a:p>
        </p:txBody>
      </p:sp>
      <p:sp>
        <p:nvSpPr>
          <p:cNvPr id="7" name="CustomShape 9">
            <a:extLst>
              <a:ext uri="{FF2B5EF4-FFF2-40B4-BE49-F238E27FC236}">
                <a16:creationId xmlns:a16="http://schemas.microsoft.com/office/drawing/2014/main" id="{71482E38-43CF-68A2-08B4-47C908B90592}"/>
              </a:ext>
            </a:extLst>
          </p:cNvPr>
          <p:cNvSpPr/>
          <p:nvPr/>
        </p:nvSpPr>
        <p:spPr>
          <a:xfrm>
            <a:off x="3743280" y="4444480"/>
            <a:ext cx="7229250" cy="896985"/>
          </a:xfrm>
          <a:prstGeom prst="roundRect">
            <a:avLst>
              <a:gd name="adj" fmla="val 16667"/>
            </a:avLst>
          </a:prstGeom>
          <a:noFill/>
          <a:ln w="19050">
            <a:solidFill>
              <a:srgbClr val="FF8585"/>
            </a:solidFill>
            <a:round/>
          </a:ln>
        </p:spPr>
        <p:style>
          <a:lnRef idx="0">
            <a:scrgbClr r="0" g="0" b="0"/>
          </a:lnRef>
          <a:fillRef idx="0">
            <a:scrgbClr r="0" g="0" b="0"/>
          </a:fillRef>
          <a:effectRef idx="0">
            <a:scrgbClr r="0" g="0" b="0"/>
          </a:effectRef>
          <a:fontRef idx="minor"/>
        </p:style>
        <p:txBody>
          <a:bodyPr lIns="68580" tIns="34290" rIns="68580" bIns="34290"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nSpc>
                <a:spcPct val="115000"/>
              </a:lnSpc>
              <a:tabLst>
                <a:tab pos="0" algn="l"/>
              </a:tabLst>
            </a:pPr>
            <a:r>
              <a:rPr lang="en-US" sz="1650" dirty="0">
                <a:solidFill>
                  <a:srgbClr val="404040"/>
                </a:solidFill>
                <a:latin typeface="Open Sans" pitchFamily="2" charset="0"/>
              </a:rPr>
              <a:t>It may require fine-tuning for domain-specific applications, and adoption is still growing.</a:t>
            </a:r>
            <a:endParaRPr lang="en-IN" sz="1650" strike="noStrike" spc="-1" dirty="0">
              <a:solidFill>
                <a:srgbClr val="404040"/>
              </a:solidFill>
              <a:latin typeface="Open Sans" pitchFamily="2" charset="0"/>
            </a:endParaRPr>
          </a:p>
        </p:txBody>
      </p:sp>
      <p:sp>
        <p:nvSpPr>
          <p:cNvPr id="8" name="CustomShape 8">
            <a:extLst>
              <a:ext uri="{FF2B5EF4-FFF2-40B4-BE49-F238E27FC236}">
                <a16:creationId xmlns:a16="http://schemas.microsoft.com/office/drawing/2014/main" id="{2608D0ED-51F0-1B51-F321-82852591B71E}"/>
              </a:ext>
            </a:extLst>
          </p:cNvPr>
          <p:cNvSpPr/>
          <p:nvPr/>
        </p:nvSpPr>
        <p:spPr>
          <a:xfrm>
            <a:off x="1555470" y="3498940"/>
            <a:ext cx="1959120" cy="645030"/>
          </a:xfrm>
          <a:prstGeom prst="roundRect">
            <a:avLst>
              <a:gd name="adj" fmla="val 16667"/>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Pros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CustomShape 10">
            <a:extLst>
              <a:ext uri="{FF2B5EF4-FFF2-40B4-BE49-F238E27FC236}">
                <a16:creationId xmlns:a16="http://schemas.microsoft.com/office/drawing/2014/main" id="{D304F2AA-D3F6-A367-51BB-677C61235F28}"/>
              </a:ext>
            </a:extLst>
          </p:cNvPr>
          <p:cNvSpPr/>
          <p:nvPr/>
        </p:nvSpPr>
        <p:spPr>
          <a:xfrm>
            <a:off x="1555470" y="4563201"/>
            <a:ext cx="1959120" cy="645030"/>
          </a:xfrm>
          <a:prstGeom prst="roundRect">
            <a:avLst>
              <a:gd name="adj" fmla="val 16667"/>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Cons</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stomShape 6">
            <a:extLst>
              <a:ext uri="{FF2B5EF4-FFF2-40B4-BE49-F238E27FC236}">
                <a16:creationId xmlns:a16="http://schemas.microsoft.com/office/drawing/2014/main" id="{91BBDC9F-91A9-34DD-EA2B-7AFAC02944F4}"/>
              </a:ext>
            </a:extLst>
          </p:cNvPr>
          <p:cNvSpPr/>
          <p:nvPr/>
        </p:nvSpPr>
        <p:spPr>
          <a:xfrm>
            <a:off x="1555470" y="2512900"/>
            <a:ext cx="1959120" cy="645030"/>
          </a:xfrm>
          <a:prstGeom prst="roundRect">
            <a:avLst>
              <a:gd name="adj" fmla="val 16667"/>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r>
              <a:rPr lang="en-US"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Performance</a:t>
            </a:r>
            <a:endParaRPr lang="en-IN" sz="1650" b="0" strike="noStrike"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Brandline_LVC">
            <a:extLst>
              <a:ext uri="{FF2B5EF4-FFF2-40B4-BE49-F238E27FC236}">
                <a16:creationId xmlns:a16="http://schemas.microsoft.com/office/drawing/2014/main" id="{AF570736-FBD4-CFDC-34D0-FC6ACFC343A0}"/>
              </a:ext>
            </a:extLst>
          </p:cNvPr>
          <p:cNvSpPr/>
          <p:nvPr/>
        </p:nvSpPr>
        <p:spPr>
          <a:xfrm>
            <a:off x="3771900" y="612243"/>
            <a:ext cx="4655404" cy="28575"/>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endParaRPr lang="en-US" sz="1013"/>
          </a:p>
        </p:txBody>
      </p:sp>
      <p:sp>
        <p:nvSpPr>
          <p:cNvPr id="2" name="Arrow: Right 1">
            <a:extLst>
              <a:ext uri="{FF2B5EF4-FFF2-40B4-BE49-F238E27FC236}">
                <a16:creationId xmlns:a16="http://schemas.microsoft.com/office/drawing/2014/main" id="{1F0DDD83-9E8C-2276-7DEB-C8599BD184C6}"/>
              </a:ext>
            </a:extLst>
          </p:cNvPr>
          <p:cNvSpPr/>
          <p:nvPr/>
        </p:nvSpPr>
        <p:spPr>
          <a:xfrm>
            <a:off x="3429000" y="2697481"/>
            <a:ext cx="314280" cy="263444"/>
          </a:xfrm>
          <a:prstGeom prst="rightArrow">
            <a:avLst/>
          </a:prstGeom>
          <a:solidFill>
            <a:srgbClr val="41A0C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Arrow: Right 10">
            <a:extLst>
              <a:ext uri="{FF2B5EF4-FFF2-40B4-BE49-F238E27FC236}">
                <a16:creationId xmlns:a16="http://schemas.microsoft.com/office/drawing/2014/main" id="{1BF71535-5EC4-6F5F-08C8-DA0DB3A1C759}"/>
              </a:ext>
            </a:extLst>
          </p:cNvPr>
          <p:cNvSpPr/>
          <p:nvPr/>
        </p:nvSpPr>
        <p:spPr>
          <a:xfrm>
            <a:off x="3429000" y="3670908"/>
            <a:ext cx="314280" cy="263444"/>
          </a:xfrm>
          <a:prstGeom prst="rightArrow">
            <a:avLst/>
          </a:prstGeom>
          <a:solidFill>
            <a:srgbClr val="17BFAB"/>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Arrow: Right 11">
            <a:extLst>
              <a:ext uri="{FF2B5EF4-FFF2-40B4-BE49-F238E27FC236}">
                <a16:creationId xmlns:a16="http://schemas.microsoft.com/office/drawing/2014/main" id="{2DB91C31-7CDC-19CF-A51C-F452A661C2C6}"/>
              </a:ext>
            </a:extLst>
          </p:cNvPr>
          <p:cNvSpPr/>
          <p:nvPr/>
        </p:nvSpPr>
        <p:spPr>
          <a:xfrm>
            <a:off x="3429000" y="4761250"/>
            <a:ext cx="314280" cy="263444"/>
          </a:xfrm>
          <a:prstGeom prst="rightArrow">
            <a:avLst/>
          </a:prstGeom>
          <a:solidFill>
            <a:srgbClr val="FF8585"/>
          </a:solidFill>
          <a:ln w="19050">
            <a:noFill/>
            <a:round/>
          </a:ln>
        </p:spPr>
        <p:style>
          <a:lnRef idx="0">
            <a:scrgbClr r="0" g="0" b="0"/>
          </a:lnRef>
          <a:fillRef idx="0">
            <a:scrgbClr r="0" g="0" b="0"/>
          </a:fillRef>
          <a:effectRef idx="0">
            <a:scrgbClr r="0" g="0" b="0"/>
          </a:effectRef>
          <a:fontRef idx="minor"/>
        </p:style>
        <p:txBody>
          <a:bodyPr anchor="ctr">
            <a:no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a:lnSpc>
                <a:spcPct val="115000"/>
              </a:lnSpc>
              <a:tabLst>
                <a:tab pos="0" algn="l"/>
              </a:tabLst>
            </a:pPr>
            <a:endParaRPr lang="en-US" sz="1650" spc="-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33218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077D-47B4-7E6A-93D1-36F88505D8A7}"/>
              </a:ext>
            </a:extLst>
          </p:cNvPr>
          <p:cNvSpPr>
            <a:spLocks noGrp="1"/>
          </p:cNvSpPr>
          <p:nvPr>
            <p:ph type="title"/>
          </p:nvPr>
        </p:nvSpPr>
        <p:spPr>
          <a:xfrm>
            <a:off x="838200" y="365125"/>
            <a:ext cx="10515600" cy="577941"/>
          </a:xfrm>
        </p:spPr>
        <p:txBody>
          <a:bodyPr>
            <a:normAutofit/>
          </a:bodyPr>
          <a:lstStyle/>
          <a:p>
            <a:r>
              <a:rPr lang="en-US" sz="2400" b="1" dirty="0"/>
              <a:t>What is RAG </a:t>
            </a:r>
          </a:p>
        </p:txBody>
      </p:sp>
      <p:sp>
        <p:nvSpPr>
          <p:cNvPr id="3" name="Content Placeholder 2">
            <a:extLst>
              <a:ext uri="{FF2B5EF4-FFF2-40B4-BE49-F238E27FC236}">
                <a16:creationId xmlns:a16="http://schemas.microsoft.com/office/drawing/2014/main" id="{025D08AD-F41D-A638-D35C-D602E1D58A85}"/>
              </a:ext>
            </a:extLst>
          </p:cNvPr>
          <p:cNvSpPr>
            <a:spLocks noGrp="1"/>
          </p:cNvSpPr>
          <p:nvPr>
            <p:ph idx="1"/>
          </p:nvPr>
        </p:nvSpPr>
        <p:spPr>
          <a:xfrm>
            <a:off x="838200" y="1078003"/>
            <a:ext cx="10515600" cy="5098960"/>
          </a:xfrm>
        </p:spPr>
        <p:txBody>
          <a:bodyPr vert="horz" lIns="91440" tIns="45720" rIns="91440" bIns="45720" rtlCol="0" anchor="t">
            <a:normAutofit/>
          </a:bodyPr>
          <a:lstStyle/>
          <a:p>
            <a:r>
              <a:rPr lang="en-US" sz="1800" dirty="0">
                <a:ea typeface="+mn-lt"/>
                <a:cs typeface="+mn-lt"/>
              </a:rPr>
              <a:t>Retrieval-Augmented Generation RAG is a technique that enhances language model generation by incorporating external knowledge. </a:t>
            </a:r>
          </a:p>
          <a:p>
            <a:r>
              <a:rPr lang="en-US" sz="1800" dirty="0">
                <a:ea typeface="+mn-lt"/>
                <a:cs typeface="+mn-lt"/>
              </a:rPr>
              <a:t>This is typically done by retrieving relevant information from a large corpus of documents and using that information to inform the generation process</a:t>
            </a:r>
          </a:p>
          <a:p>
            <a:endParaRPr lang="en-US" sz="1800" dirty="0"/>
          </a:p>
          <a:p>
            <a:endParaRPr lang="en-US" sz="1800" dirty="0"/>
          </a:p>
        </p:txBody>
      </p:sp>
      <p:pic>
        <p:nvPicPr>
          <p:cNvPr id="5" name="Picture 4" descr="Building a RAG System with GPT-4: A Step-by-Step Guide | by Maysa Mayel |  Medium">
            <a:extLst>
              <a:ext uri="{FF2B5EF4-FFF2-40B4-BE49-F238E27FC236}">
                <a16:creationId xmlns:a16="http://schemas.microsoft.com/office/drawing/2014/main" id="{6FA303C2-F167-D970-8AA7-B78DDAE8EB93}"/>
              </a:ext>
            </a:extLst>
          </p:cNvPr>
          <p:cNvPicPr>
            <a:picLocks noChangeAspect="1"/>
          </p:cNvPicPr>
          <p:nvPr/>
        </p:nvPicPr>
        <p:blipFill>
          <a:blip r:embed="rId2"/>
          <a:srcRect t="18651" r="176" b="-323"/>
          <a:stretch>
            <a:fillRect/>
          </a:stretch>
        </p:blipFill>
        <p:spPr>
          <a:xfrm>
            <a:off x="1254801" y="2689300"/>
            <a:ext cx="9701053" cy="3506140"/>
          </a:xfrm>
          <a:prstGeom prst="rect">
            <a:avLst/>
          </a:prstGeom>
        </p:spPr>
      </p:pic>
    </p:spTree>
    <p:extLst>
      <p:ext uri="{BB962C8B-B14F-4D97-AF65-F5344CB8AC3E}">
        <p14:creationId xmlns:p14="http://schemas.microsoft.com/office/powerpoint/2010/main" val="1170545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8850-283A-4E60-9B82-6C2195E5030A}"/>
              </a:ext>
            </a:extLst>
          </p:cNvPr>
          <p:cNvSpPr>
            <a:spLocks noGrp="1"/>
          </p:cNvSpPr>
          <p:nvPr>
            <p:ph type="title"/>
          </p:nvPr>
        </p:nvSpPr>
        <p:spPr>
          <a:xfrm>
            <a:off x="737559" y="365125"/>
            <a:ext cx="10616241" cy="649828"/>
          </a:xfrm>
        </p:spPr>
        <p:txBody>
          <a:bodyPr>
            <a:normAutofit/>
          </a:bodyPr>
          <a:lstStyle/>
          <a:p>
            <a:r>
              <a:rPr lang="en-US" sz="2400" b="1" dirty="0"/>
              <a:t>Why do we need RAG ?</a:t>
            </a:r>
          </a:p>
        </p:txBody>
      </p:sp>
      <p:pic>
        <p:nvPicPr>
          <p:cNvPr id="4" name="Content Placeholder 3" descr="A white text on a black background&#10;&#10;Description automatically generated">
            <a:extLst>
              <a:ext uri="{FF2B5EF4-FFF2-40B4-BE49-F238E27FC236}">
                <a16:creationId xmlns:a16="http://schemas.microsoft.com/office/drawing/2014/main" id="{C4F86233-8C05-D446-2B9E-4A8C0F13DDCB}"/>
              </a:ext>
            </a:extLst>
          </p:cNvPr>
          <p:cNvPicPr>
            <a:picLocks noGrp="1" noChangeAspect="1"/>
          </p:cNvPicPr>
          <p:nvPr>
            <p:ph idx="1"/>
          </p:nvPr>
        </p:nvPicPr>
        <p:blipFill>
          <a:blip r:embed="rId2"/>
          <a:stretch>
            <a:fillRect/>
          </a:stretch>
        </p:blipFill>
        <p:spPr>
          <a:xfrm>
            <a:off x="616182" y="1247753"/>
            <a:ext cx="10608879" cy="4379201"/>
          </a:xfrm>
        </p:spPr>
      </p:pic>
    </p:spTree>
    <p:extLst>
      <p:ext uri="{BB962C8B-B14F-4D97-AF65-F5344CB8AC3E}">
        <p14:creationId xmlns:p14="http://schemas.microsoft.com/office/powerpoint/2010/main" val="3333092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CBF2-4DA9-7D17-55A8-115593B256AD}"/>
              </a:ext>
            </a:extLst>
          </p:cNvPr>
          <p:cNvSpPr>
            <a:spLocks noGrp="1"/>
          </p:cNvSpPr>
          <p:nvPr>
            <p:ph type="title"/>
          </p:nvPr>
        </p:nvSpPr>
        <p:spPr>
          <a:xfrm>
            <a:off x="838200" y="365125"/>
            <a:ext cx="10486846" cy="649828"/>
          </a:xfrm>
        </p:spPr>
        <p:txBody>
          <a:bodyPr>
            <a:normAutofit/>
          </a:bodyPr>
          <a:lstStyle/>
          <a:p>
            <a:r>
              <a:rPr lang="en-US" sz="2400" b="1" dirty="0"/>
              <a:t>Working of RAG </a:t>
            </a:r>
          </a:p>
        </p:txBody>
      </p:sp>
      <p:pic>
        <p:nvPicPr>
          <p:cNvPr id="4" name="Content Placeholder 3" descr="A diagram of a diagram of a process&#10;&#10;Description automatically generated">
            <a:extLst>
              <a:ext uri="{FF2B5EF4-FFF2-40B4-BE49-F238E27FC236}">
                <a16:creationId xmlns:a16="http://schemas.microsoft.com/office/drawing/2014/main" id="{01BE20C8-6941-4AAF-BA00-41CF2C703F4E}"/>
              </a:ext>
            </a:extLst>
          </p:cNvPr>
          <p:cNvPicPr>
            <a:picLocks noGrp="1" noChangeAspect="1"/>
          </p:cNvPicPr>
          <p:nvPr>
            <p:ph idx="1"/>
          </p:nvPr>
        </p:nvPicPr>
        <p:blipFill>
          <a:blip r:embed="rId2"/>
          <a:stretch>
            <a:fillRect/>
          </a:stretch>
        </p:blipFill>
        <p:spPr>
          <a:xfrm>
            <a:off x="843438" y="1378935"/>
            <a:ext cx="10505122" cy="5021373"/>
          </a:xfrm>
        </p:spPr>
      </p:pic>
    </p:spTree>
    <p:extLst>
      <p:ext uri="{BB962C8B-B14F-4D97-AF65-F5344CB8AC3E}">
        <p14:creationId xmlns:p14="http://schemas.microsoft.com/office/powerpoint/2010/main" val="1993488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82D9-C432-53D1-C2A3-CE27CA864CD5}"/>
              </a:ext>
            </a:extLst>
          </p:cNvPr>
          <p:cNvSpPr>
            <a:spLocks noGrp="1"/>
          </p:cNvSpPr>
          <p:nvPr>
            <p:ph type="title"/>
          </p:nvPr>
        </p:nvSpPr>
        <p:spPr>
          <a:xfrm>
            <a:off x="838200" y="365125"/>
            <a:ext cx="10515600" cy="606696"/>
          </a:xfrm>
        </p:spPr>
        <p:txBody>
          <a:bodyPr>
            <a:normAutofit/>
          </a:bodyPr>
          <a:lstStyle/>
          <a:p>
            <a:r>
              <a:rPr lang="en-US" sz="2400" b="1" dirty="0"/>
              <a:t>Components in RAG</a:t>
            </a:r>
          </a:p>
        </p:txBody>
      </p:sp>
      <p:sp>
        <p:nvSpPr>
          <p:cNvPr id="3" name="Content Placeholder 2">
            <a:extLst>
              <a:ext uri="{FF2B5EF4-FFF2-40B4-BE49-F238E27FC236}">
                <a16:creationId xmlns:a16="http://schemas.microsoft.com/office/drawing/2014/main" id="{4CE81CF5-3858-46CF-A49F-5980A8E9041C}"/>
              </a:ext>
            </a:extLst>
          </p:cNvPr>
          <p:cNvSpPr>
            <a:spLocks noGrp="1"/>
          </p:cNvSpPr>
          <p:nvPr>
            <p:ph idx="1"/>
          </p:nvPr>
        </p:nvSpPr>
        <p:spPr>
          <a:xfrm>
            <a:off x="838200" y="977361"/>
            <a:ext cx="10515600" cy="5199602"/>
          </a:xfrm>
        </p:spPr>
        <p:txBody>
          <a:bodyPr vert="horz" lIns="91440" tIns="45720" rIns="91440" bIns="45720" rtlCol="0" anchor="t">
            <a:normAutofit/>
          </a:bodyPr>
          <a:lstStyle/>
          <a:p>
            <a:r>
              <a:rPr lang="en-US" sz="1800" dirty="0">
                <a:ea typeface="+mn-lt"/>
                <a:cs typeface="+mn-lt"/>
              </a:rPr>
              <a:t>Document Loader and Text Processing </a:t>
            </a:r>
          </a:p>
          <a:p>
            <a:r>
              <a:rPr lang="en-US" sz="1800" dirty="0">
                <a:ea typeface="+mn-lt"/>
                <a:cs typeface="+mn-lt"/>
              </a:rPr>
              <a:t>Chunking the long documents</a:t>
            </a:r>
          </a:p>
          <a:p>
            <a:r>
              <a:rPr lang="en-US" sz="1800" dirty="0">
                <a:ea typeface="+mn-lt"/>
                <a:cs typeface="+mn-lt"/>
              </a:rPr>
              <a:t>Embedding of Chunked documents </a:t>
            </a:r>
          </a:p>
          <a:p>
            <a:r>
              <a:rPr lang="en-US" sz="1800" dirty="0">
                <a:ea typeface="+mn-lt"/>
                <a:cs typeface="+mn-lt"/>
              </a:rPr>
              <a:t>Storing the Embedding in Vector DB </a:t>
            </a:r>
          </a:p>
          <a:p>
            <a:r>
              <a:rPr lang="en-US" sz="1800" dirty="0">
                <a:ea typeface="+mn-lt"/>
                <a:cs typeface="+mn-lt"/>
              </a:rPr>
              <a:t>Retrieval </a:t>
            </a:r>
          </a:p>
          <a:p>
            <a:r>
              <a:rPr lang="en-US" sz="1800" dirty="0">
                <a:ea typeface="+mn-lt"/>
                <a:cs typeface="+mn-lt"/>
              </a:rPr>
              <a:t>Summarization</a:t>
            </a:r>
          </a:p>
          <a:p>
            <a:r>
              <a:rPr lang="en-US" sz="1800" dirty="0">
                <a:ea typeface="+mn-lt"/>
                <a:cs typeface="+mn-lt"/>
              </a:rPr>
              <a:t>Evaluation</a:t>
            </a:r>
            <a:endParaRPr lang="en-US" sz="1800"/>
          </a:p>
        </p:txBody>
      </p:sp>
    </p:spTree>
    <p:extLst>
      <p:ext uri="{BB962C8B-B14F-4D97-AF65-F5344CB8AC3E}">
        <p14:creationId xmlns:p14="http://schemas.microsoft.com/office/powerpoint/2010/main" val="1094181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37ED2-F9D2-3B6D-7A1F-B2FA8EE054BA}"/>
              </a:ext>
            </a:extLst>
          </p:cNvPr>
          <p:cNvSpPr>
            <a:spLocks noGrp="1"/>
          </p:cNvSpPr>
          <p:nvPr>
            <p:ph type="title"/>
          </p:nvPr>
        </p:nvSpPr>
        <p:spPr/>
        <p:txBody>
          <a:bodyPr>
            <a:normAutofit/>
          </a:bodyPr>
          <a:lstStyle/>
          <a:p>
            <a:r>
              <a:rPr lang="en-US" sz="4000" dirty="0"/>
              <a:t>Advantages of using RAG </a:t>
            </a:r>
          </a:p>
        </p:txBody>
      </p:sp>
      <p:pic>
        <p:nvPicPr>
          <p:cNvPr id="4" name="Content Placeholder 3" descr="A white text on a white background&#10;&#10;Description automatically generated">
            <a:extLst>
              <a:ext uri="{FF2B5EF4-FFF2-40B4-BE49-F238E27FC236}">
                <a16:creationId xmlns:a16="http://schemas.microsoft.com/office/drawing/2014/main" id="{08CDAF6D-101C-B68C-7CD2-15B5921F88E6}"/>
              </a:ext>
            </a:extLst>
          </p:cNvPr>
          <p:cNvPicPr>
            <a:picLocks noGrp="1" noChangeAspect="1"/>
          </p:cNvPicPr>
          <p:nvPr>
            <p:ph idx="1"/>
          </p:nvPr>
        </p:nvPicPr>
        <p:blipFill>
          <a:blip r:embed="rId2"/>
          <a:stretch>
            <a:fillRect/>
          </a:stretch>
        </p:blipFill>
        <p:spPr>
          <a:xfrm>
            <a:off x="448908" y="1591621"/>
            <a:ext cx="10534660" cy="4900403"/>
          </a:xfrm>
        </p:spPr>
      </p:pic>
    </p:spTree>
    <p:extLst>
      <p:ext uri="{BB962C8B-B14F-4D97-AF65-F5344CB8AC3E}">
        <p14:creationId xmlns:p14="http://schemas.microsoft.com/office/powerpoint/2010/main" val="33883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AEB3-1C0B-3E8F-1565-899AD50D012A}"/>
              </a:ext>
            </a:extLst>
          </p:cNvPr>
          <p:cNvSpPr>
            <a:spLocks noGrp="1"/>
          </p:cNvSpPr>
          <p:nvPr>
            <p:ph type="title"/>
          </p:nvPr>
        </p:nvSpPr>
        <p:spPr>
          <a:xfrm>
            <a:off x="838200" y="365125"/>
            <a:ext cx="10515600" cy="635450"/>
          </a:xfrm>
        </p:spPr>
        <p:txBody>
          <a:bodyPr>
            <a:normAutofit/>
          </a:bodyPr>
          <a:lstStyle/>
          <a:p>
            <a:r>
              <a:rPr lang="en-US" sz="2400" b="1" dirty="0"/>
              <a:t>Common use cases </a:t>
            </a:r>
          </a:p>
        </p:txBody>
      </p:sp>
      <p:sp>
        <p:nvSpPr>
          <p:cNvPr id="3" name="Content Placeholder 2">
            <a:extLst>
              <a:ext uri="{FF2B5EF4-FFF2-40B4-BE49-F238E27FC236}">
                <a16:creationId xmlns:a16="http://schemas.microsoft.com/office/drawing/2014/main" id="{41F00B54-0873-8598-0B37-A2D67E8D3D32}"/>
              </a:ext>
            </a:extLst>
          </p:cNvPr>
          <p:cNvSpPr>
            <a:spLocks noGrp="1"/>
          </p:cNvSpPr>
          <p:nvPr>
            <p:ph idx="1"/>
          </p:nvPr>
        </p:nvSpPr>
        <p:spPr>
          <a:xfrm>
            <a:off x="838200" y="1016528"/>
            <a:ext cx="10515600" cy="5160435"/>
          </a:xfrm>
        </p:spPr>
        <p:txBody>
          <a:bodyPr vert="horz" lIns="91440" tIns="45720" rIns="91440" bIns="45720" rtlCol="0" anchor="t">
            <a:normAutofit/>
          </a:bodyPr>
          <a:lstStyle/>
          <a:p>
            <a:pPr marL="0" indent="0">
              <a:buNone/>
            </a:pPr>
            <a:r>
              <a:rPr lang="en-US" sz="1800" b="1" dirty="0">
                <a:ea typeface="+mn-lt"/>
                <a:cs typeface="+mn-lt"/>
              </a:rPr>
              <a:t>Customer question-answering systems: </a:t>
            </a:r>
            <a:endParaRPr lang="en-US" sz="1800" b="1" dirty="0"/>
          </a:p>
          <a:p>
            <a:r>
              <a:rPr lang="en-US" sz="1800" dirty="0">
                <a:ea typeface="+mn-lt"/>
                <a:cs typeface="+mn-lt"/>
              </a:rPr>
              <a:t>In domains such as healthcare, manufacturing, and IT, RAG-enhanced chatbots can field questions by retrieving relevant contextual information from internal knowledge base to respond to customer queries. </a:t>
            </a:r>
            <a:endParaRPr lang="en-US" sz="1800" dirty="0"/>
          </a:p>
          <a:p>
            <a:r>
              <a:rPr lang="en-US" sz="1800" dirty="0">
                <a:ea typeface="+mn-lt"/>
                <a:cs typeface="+mn-lt"/>
              </a:rPr>
              <a:t>For example, consider a healthcare organization employing RAG models to create a system that provides accurate medical answers by accessing and interpreting medical literature or internal trial records</a:t>
            </a:r>
            <a:endParaRPr lang="en-US" sz="1800"/>
          </a:p>
        </p:txBody>
      </p:sp>
      <p:pic>
        <p:nvPicPr>
          <p:cNvPr id="4" name="Picture 3" descr="Building RAG with Open-Source and Custom AI Models">
            <a:extLst>
              <a:ext uri="{FF2B5EF4-FFF2-40B4-BE49-F238E27FC236}">
                <a16:creationId xmlns:a16="http://schemas.microsoft.com/office/drawing/2014/main" id="{4BAFB9CE-E7BF-C43A-9C4B-9523CA75CA38}"/>
              </a:ext>
            </a:extLst>
          </p:cNvPr>
          <p:cNvPicPr>
            <a:picLocks noChangeAspect="1"/>
          </p:cNvPicPr>
          <p:nvPr/>
        </p:nvPicPr>
        <p:blipFill>
          <a:blip r:embed="rId2"/>
          <a:srcRect l="1754" t="27034" r="3164" b="5256"/>
          <a:stretch>
            <a:fillRect/>
          </a:stretch>
        </p:blipFill>
        <p:spPr>
          <a:xfrm>
            <a:off x="988483" y="3146601"/>
            <a:ext cx="10213719" cy="3264118"/>
          </a:xfrm>
          <a:prstGeom prst="rect">
            <a:avLst/>
          </a:prstGeom>
        </p:spPr>
      </p:pic>
    </p:spTree>
    <p:extLst>
      <p:ext uri="{BB962C8B-B14F-4D97-AF65-F5344CB8AC3E}">
        <p14:creationId xmlns:p14="http://schemas.microsoft.com/office/powerpoint/2010/main" val="227095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30476-6B2D-F6D8-52DB-0A2753ADCAE8}"/>
              </a:ext>
            </a:extLst>
          </p:cNvPr>
          <p:cNvSpPr>
            <a:spLocks noGrp="1"/>
          </p:cNvSpPr>
          <p:nvPr>
            <p:ph type="title"/>
          </p:nvPr>
        </p:nvSpPr>
        <p:spPr>
          <a:xfrm>
            <a:off x="838200" y="365125"/>
            <a:ext cx="10515600" cy="534809"/>
          </a:xfrm>
        </p:spPr>
        <p:txBody>
          <a:bodyPr>
            <a:normAutofit/>
          </a:bodyPr>
          <a:lstStyle/>
          <a:p>
            <a:r>
              <a:rPr lang="en-US" sz="2400" b="1" dirty="0"/>
              <a:t>Common use cases </a:t>
            </a:r>
          </a:p>
        </p:txBody>
      </p:sp>
      <p:sp>
        <p:nvSpPr>
          <p:cNvPr id="3" name="Content Placeholder 2">
            <a:extLst>
              <a:ext uri="{FF2B5EF4-FFF2-40B4-BE49-F238E27FC236}">
                <a16:creationId xmlns:a16="http://schemas.microsoft.com/office/drawing/2014/main" id="{6E8E7B2E-C5C8-8A48-A43A-DF0CDB2B6B33}"/>
              </a:ext>
            </a:extLst>
          </p:cNvPr>
          <p:cNvSpPr>
            <a:spLocks noGrp="1"/>
          </p:cNvSpPr>
          <p:nvPr>
            <p:ph idx="1"/>
          </p:nvPr>
        </p:nvSpPr>
        <p:spPr>
          <a:xfrm>
            <a:off x="838200" y="1092381"/>
            <a:ext cx="10515600" cy="5084582"/>
          </a:xfrm>
        </p:spPr>
        <p:txBody>
          <a:bodyPr vert="horz" lIns="91440" tIns="45720" rIns="91440" bIns="45720" rtlCol="0" anchor="t">
            <a:normAutofit/>
          </a:bodyPr>
          <a:lstStyle/>
          <a:p>
            <a:pPr marL="0" indent="0">
              <a:buNone/>
            </a:pPr>
            <a:r>
              <a:rPr lang="en" sz="1800" b="1" dirty="0"/>
              <a:t>Customized Data Retrieval with RAG: </a:t>
            </a:r>
          </a:p>
          <a:p>
            <a:pPr marL="0" indent="0">
              <a:buNone/>
            </a:pPr>
            <a:endParaRPr lang="en" sz="1800" dirty="0">
              <a:ea typeface="+mn-lt"/>
              <a:cs typeface="+mn-lt"/>
            </a:endParaRPr>
          </a:p>
          <a:p>
            <a:r>
              <a:rPr lang="en" sz="1800" dirty="0">
                <a:ea typeface="+mn-lt"/>
                <a:cs typeface="+mn-lt"/>
              </a:rPr>
              <a:t>RAG enables precise and tailored data retrieval by leveraging external databases, internal knowledge repositories, or real-time data sources.</a:t>
            </a:r>
          </a:p>
          <a:p>
            <a:endParaRPr lang="en" sz="1800" dirty="0">
              <a:ea typeface="+mn-lt"/>
              <a:cs typeface="+mn-lt"/>
            </a:endParaRPr>
          </a:p>
          <a:p>
            <a:r>
              <a:rPr lang="en" sz="1800" dirty="0">
                <a:ea typeface="+mn-lt"/>
                <a:cs typeface="+mn-lt"/>
              </a:rPr>
              <a:t>It identifies and extracts the most relevant information to provide customized responses based on user queries.</a:t>
            </a:r>
            <a:endParaRPr lang="en" sz="1800" dirty="0"/>
          </a:p>
          <a:p>
            <a:pPr marL="0" indent="0">
              <a:buNone/>
            </a:pPr>
            <a:endParaRPr lang="en" sz="1800" dirty="0"/>
          </a:p>
          <a:p>
            <a:pPr marL="0" indent="0">
              <a:buNone/>
            </a:pPr>
            <a:r>
              <a:rPr lang="en-US" sz="1800" b="1" dirty="0"/>
              <a:t>Content creation and summarization: </a:t>
            </a:r>
            <a:endParaRPr lang="en-US" sz="1800" dirty="0"/>
          </a:p>
          <a:p>
            <a:pPr>
              <a:buFont typeface="Arial"/>
              <a:buChar char="•"/>
            </a:pPr>
            <a:endParaRPr lang="en-US" sz="1800" dirty="0"/>
          </a:p>
          <a:p>
            <a:pPr>
              <a:buFont typeface="Arial"/>
              <a:buChar char="•"/>
            </a:pPr>
            <a:r>
              <a:rPr lang="en-US" sz="1800" dirty="0"/>
              <a:t>RAG models make content creation easier by finding useful information from different places, including internal knowledge base. They can assist with condensed reports and summaries. </a:t>
            </a:r>
          </a:p>
          <a:p>
            <a:pPr>
              <a:buFont typeface="Arial"/>
              <a:buChar char="•"/>
            </a:pPr>
            <a:endParaRPr lang="en-US" sz="1800" dirty="0"/>
          </a:p>
          <a:p>
            <a:pPr>
              <a:buFont typeface="Arial"/>
              <a:buChar char="•"/>
            </a:pPr>
            <a:r>
              <a:rPr lang="en-US" sz="1800" dirty="0"/>
              <a:t>For instance, writers and researchers at a news company can use an internal RAG models, along with internal knowledge news repository or base, to make news articles or short summaries of long reports.</a:t>
            </a:r>
            <a:endParaRPr lang="en" sz="1800" dirty="0"/>
          </a:p>
          <a:p>
            <a:pPr marL="0" indent="0">
              <a:buNone/>
            </a:pPr>
            <a:endParaRPr lang="en" sz="1800" dirty="0"/>
          </a:p>
          <a:p>
            <a:pPr marL="0" indent="0">
              <a:buNone/>
            </a:pPr>
            <a:endParaRPr lang="en" sz="1800" dirty="0"/>
          </a:p>
        </p:txBody>
      </p:sp>
    </p:spTree>
    <p:extLst>
      <p:ext uri="{BB962C8B-B14F-4D97-AF65-F5344CB8AC3E}">
        <p14:creationId xmlns:p14="http://schemas.microsoft.com/office/powerpoint/2010/main" val="869436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5F69-1ECA-0E2E-ABA4-F993934AF601}"/>
              </a:ext>
            </a:extLst>
          </p:cNvPr>
          <p:cNvSpPr>
            <a:spLocks noGrp="1"/>
          </p:cNvSpPr>
          <p:nvPr>
            <p:ph type="title"/>
          </p:nvPr>
        </p:nvSpPr>
        <p:spPr>
          <a:xfrm>
            <a:off x="838200" y="365125"/>
            <a:ext cx="10515600" cy="524150"/>
          </a:xfrm>
        </p:spPr>
        <p:txBody>
          <a:bodyPr>
            <a:normAutofit/>
          </a:bodyPr>
          <a:lstStyle/>
          <a:p>
            <a:r>
              <a:rPr lang="en-US" sz="2400" b="1" dirty="0">
                <a:ea typeface="+mj-lt"/>
                <a:cs typeface="+mj-lt"/>
              </a:rPr>
              <a:t>Defining Agentic AI</a:t>
            </a:r>
            <a:endParaRPr lang="en-US" sz="2400" b="1"/>
          </a:p>
        </p:txBody>
      </p:sp>
      <p:sp>
        <p:nvSpPr>
          <p:cNvPr id="3" name="Content Placeholder 2">
            <a:extLst>
              <a:ext uri="{FF2B5EF4-FFF2-40B4-BE49-F238E27FC236}">
                <a16:creationId xmlns:a16="http://schemas.microsoft.com/office/drawing/2014/main" id="{72EC9CE1-F70C-31B1-414B-C520CD43D79D}"/>
              </a:ext>
            </a:extLst>
          </p:cNvPr>
          <p:cNvSpPr>
            <a:spLocks noGrp="1"/>
          </p:cNvSpPr>
          <p:nvPr>
            <p:ph idx="1"/>
          </p:nvPr>
        </p:nvSpPr>
        <p:spPr>
          <a:xfrm>
            <a:off x="838200" y="1050488"/>
            <a:ext cx="6403426" cy="5126475"/>
          </a:xfrm>
        </p:spPr>
        <p:txBody>
          <a:bodyPr vert="horz" lIns="91440" tIns="45720" rIns="91440" bIns="45720" rtlCol="0" anchor="t">
            <a:normAutofit/>
          </a:bodyPr>
          <a:lstStyle/>
          <a:p>
            <a:pPr marL="0" indent="0">
              <a:buNone/>
            </a:pPr>
            <a:r>
              <a:rPr lang="en-US" sz="1800" dirty="0">
                <a:ea typeface="+mn-lt"/>
                <a:cs typeface="+mn-lt"/>
              </a:rPr>
              <a:t>Agentic AI refers to systems that possess the ability to:</a:t>
            </a:r>
            <a:endParaRPr lang="en-US" sz="1800" dirty="0"/>
          </a:p>
          <a:p>
            <a:r>
              <a:rPr lang="en-US" sz="1800" b="1" dirty="0">
                <a:ea typeface="+mn-lt"/>
                <a:cs typeface="+mn-lt"/>
              </a:rPr>
              <a:t>Plan:</a:t>
            </a:r>
            <a:r>
              <a:rPr lang="en-US" sz="1800" dirty="0">
                <a:ea typeface="+mn-lt"/>
                <a:cs typeface="+mn-lt"/>
              </a:rPr>
              <a:t> Decompose complex goals into manageable tasks.</a:t>
            </a:r>
            <a:endParaRPr lang="en-US" sz="1800" dirty="0"/>
          </a:p>
          <a:p>
            <a:r>
              <a:rPr lang="en-US" sz="1800" b="1" dirty="0">
                <a:ea typeface="+mn-lt"/>
                <a:cs typeface="+mn-lt"/>
              </a:rPr>
              <a:t>Act:</a:t>
            </a:r>
            <a:r>
              <a:rPr lang="en-US" sz="1800" dirty="0">
                <a:ea typeface="+mn-lt"/>
                <a:cs typeface="+mn-lt"/>
              </a:rPr>
              <a:t> Execute tasks by interacting with various tools and environments.</a:t>
            </a:r>
            <a:endParaRPr lang="en-US" sz="1800" dirty="0"/>
          </a:p>
          <a:p>
            <a:r>
              <a:rPr lang="en-US" sz="1800" b="1" dirty="0">
                <a:ea typeface="+mn-lt"/>
                <a:cs typeface="+mn-lt"/>
              </a:rPr>
              <a:t>Learn:</a:t>
            </a:r>
            <a:r>
              <a:rPr lang="en-US" sz="1800" dirty="0">
                <a:ea typeface="+mn-lt"/>
                <a:cs typeface="+mn-lt"/>
              </a:rPr>
              <a:t> Adapt based on feedback and changing contexts.</a:t>
            </a:r>
            <a:endParaRPr lang="en-US" sz="1800" dirty="0"/>
          </a:p>
          <a:p>
            <a:r>
              <a:rPr lang="en-US" sz="1800" b="1" dirty="0">
                <a:ea typeface="+mn-lt"/>
                <a:cs typeface="+mn-lt"/>
              </a:rPr>
              <a:t>Autonomously Operate:</a:t>
            </a:r>
            <a:r>
              <a:rPr lang="en-US" sz="1800" dirty="0">
                <a:ea typeface="+mn-lt"/>
                <a:cs typeface="+mn-lt"/>
              </a:rPr>
              <a:t> Function with minimal human oversight to achieve predefined objectives.</a:t>
            </a:r>
            <a:endParaRPr lang="en-US" sz="1800" dirty="0"/>
          </a:p>
          <a:p>
            <a:endParaRPr lang="en-US" sz="1800" dirty="0"/>
          </a:p>
          <a:p>
            <a:pPr>
              <a:buNone/>
            </a:pPr>
            <a:r>
              <a:rPr lang="en-US" sz="1800" b="1" dirty="0">
                <a:ea typeface="+mn-lt"/>
                <a:cs typeface="+mn-lt"/>
              </a:rPr>
              <a:t>Traditional Approach</a:t>
            </a:r>
            <a:r>
              <a:rPr lang="en-US" sz="1800" dirty="0">
                <a:ea typeface="+mn-lt"/>
                <a:cs typeface="+mn-lt"/>
              </a:rPr>
              <a:t>: A consultant uses ChatGPT to draft a market analysis report based on a prompt.</a:t>
            </a:r>
            <a:endParaRPr lang="en-US" sz="1800" dirty="0"/>
          </a:p>
          <a:p>
            <a:pPr>
              <a:buNone/>
            </a:pPr>
            <a:r>
              <a:rPr lang="en-US" sz="1800" b="1" dirty="0">
                <a:ea typeface="+mn-lt"/>
                <a:cs typeface="+mn-lt"/>
              </a:rPr>
              <a:t>Agentic AI Approach</a:t>
            </a:r>
            <a:r>
              <a:rPr lang="en-US" sz="1800" dirty="0">
                <a:ea typeface="+mn-lt"/>
                <a:cs typeface="+mn-lt"/>
              </a:rPr>
              <a:t>: An AI agent autonomously gathers market data, analyzes trends, drafts the report and iteratively refines it based on stakeholder feedback, all while coordinating with other digital tools and databases.</a:t>
            </a:r>
            <a:endParaRPr lang="en-US"/>
          </a:p>
          <a:p>
            <a:pPr marL="0" indent="0">
              <a:buNone/>
            </a:pPr>
            <a:endParaRPr lang="en-US" sz="1800" dirty="0"/>
          </a:p>
          <a:p>
            <a:endParaRPr lang="en-US" sz="1800" dirty="0"/>
          </a:p>
        </p:txBody>
      </p:sp>
      <p:pic>
        <p:nvPicPr>
          <p:cNvPr id="4" name="Picture 3" descr="A screen shot of a computer&#10;&#10;AI-generated content may be incorrect.">
            <a:extLst>
              <a:ext uri="{FF2B5EF4-FFF2-40B4-BE49-F238E27FC236}">
                <a16:creationId xmlns:a16="http://schemas.microsoft.com/office/drawing/2014/main" id="{F1373D82-3249-4393-026F-1DDABEEC1A11}"/>
              </a:ext>
            </a:extLst>
          </p:cNvPr>
          <p:cNvPicPr>
            <a:picLocks noChangeAspect="1"/>
          </p:cNvPicPr>
          <p:nvPr/>
        </p:nvPicPr>
        <p:blipFill>
          <a:blip r:embed="rId2"/>
          <a:srcRect t="4918" r="-183" b="9180"/>
          <a:stretch/>
        </p:blipFill>
        <p:spPr>
          <a:xfrm>
            <a:off x="6905905" y="1048121"/>
            <a:ext cx="5280798" cy="3886132"/>
          </a:xfrm>
          <a:prstGeom prst="rect">
            <a:avLst/>
          </a:prstGeom>
        </p:spPr>
      </p:pic>
    </p:spTree>
    <p:extLst>
      <p:ext uri="{BB962C8B-B14F-4D97-AF65-F5344CB8AC3E}">
        <p14:creationId xmlns:p14="http://schemas.microsoft.com/office/powerpoint/2010/main" val="3876649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461A-FD12-F1E4-BD3E-28BBC40C6757}"/>
              </a:ext>
            </a:extLst>
          </p:cNvPr>
          <p:cNvSpPr>
            <a:spLocks noGrp="1"/>
          </p:cNvSpPr>
          <p:nvPr>
            <p:ph type="title"/>
          </p:nvPr>
        </p:nvSpPr>
        <p:spPr>
          <a:xfrm>
            <a:off x="838200" y="365125"/>
            <a:ext cx="10515600" cy="563563"/>
          </a:xfrm>
        </p:spPr>
        <p:txBody>
          <a:bodyPr>
            <a:normAutofit/>
          </a:bodyPr>
          <a:lstStyle/>
          <a:p>
            <a:pPr>
              <a:spcBef>
                <a:spcPts val="1000"/>
              </a:spcBef>
            </a:pPr>
            <a:r>
              <a:rPr lang="en-US" sz="2400" b="1" dirty="0">
                <a:latin typeface="Aptos"/>
              </a:rPr>
              <a:t>6-Step Method to Build Agent Workflows</a:t>
            </a:r>
            <a:endParaRPr lang="en-US" sz="2400" b="1" dirty="0"/>
          </a:p>
        </p:txBody>
      </p:sp>
      <p:graphicFrame>
        <p:nvGraphicFramePr>
          <p:cNvPr id="5" name="Content Placeholder 4">
            <a:extLst>
              <a:ext uri="{FF2B5EF4-FFF2-40B4-BE49-F238E27FC236}">
                <a16:creationId xmlns:a16="http://schemas.microsoft.com/office/drawing/2014/main" id="{EE8AA1E7-76F0-F681-CA7C-0250CEEF6878}"/>
              </a:ext>
            </a:extLst>
          </p:cNvPr>
          <p:cNvGraphicFramePr>
            <a:graphicFrameLocks noGrp="1"/>
          </p:cNvGraphicFramePr>
          <p:nvPr>
            <p:ph idx="1"/>
          </p:nvPr>
        </p:nvGraphicFramePr>
        <p:xfrm>
          <a:off x="953219" y="934229"/>
          <a:ext cx="10515599" cy="3230880"/>
        </p:xfrm>
        <a:graphic>
          <a:graphicData uri="http://schemas.openxmlformats.org/drawingml/2006/table">
            <a:tbl>
              <a:tblPr bandRow="1">
                <a:tableStyleId>{5C22544A-7EE6-4342-B048-85BDC9FD1C3A}</a:tableStyleId>
              </a:tblPr>
              <a:tblGrid>
                <a:gridCol w="2977444">
                  <a:extLst>
                    <a:ext uri="{9D8B030D-6E8A-4147-A177-3AD203B41FA5}">
                      <a16:colId xmlns:a16="http://schemas.microsoft.com/office/drawing/2014/main" val="2144494734"/>
                    </a:ext>
                  </a:extLst>
                </a:gridCol>
                <a:gridCol w="7538155">
                  <a:extLst>
                    <a:ext uri="{9D8B030D-6E8A-4147-A177-3AD203B41FA5}">
                      <a16:colId xmlns:a16="http://schemas.microsoft.com/office/drawing/2014/main" val="1998603918"/>
                    </a:ext>
                  </a:extLst>
                </a:gridCol>
              </a:tblGrid>
              <a:tr h="0">
                <a:tc>
                  <a:txBody>
                    <a:bodyPr/>
                    <a:lstStyle/>
                    <a:p>
                      <a:r>
                        <a:rPr lang="en-US" sz="1700" b="1" dirty="0"/>
                        <a:t>Step</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b="1" dirty="0"/>
                        <a:t>Description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658445935"/>
                  </a:ext>
                </a:extLst>
              </a:tr>
              <a:tr h="0">
                <a:tc>
                  <a:txBody>
                    <a:bodyPr/>
                    <a:lstStyle/>
                    <a:p>
                      <a:r>
                        <a:rPr lang="en-US" sz="1700" dirty="0"/>
                        <a:t>1. Define Goal</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What should the agent system achieve? (e.g., Generate competitor benchmark report)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3097752"/>
                  </a:ext>
                </a:extLst>
              </a:tr>
              <a:tr h="0">
                <a:tc>
                  <a:txBody>
                    <a:bodyPr/>
                    <a:lstStyle/>
                    <a:p>
                      <a:r>
                        <a:rPr lang="en-US" sz="1700" dirty="0"/>
                        <a:t>2. Decompose Task</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Break into subtasks: fetch data, classify, analyze, generate insights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525619660"/>
                  </a:ext>
                </a:extLst>
              </a:tr>
              <a:tr h="0">
                <a:tc>
                  <a:txBody>
                    <a:bodyPr/>
                    <a:lstStyle/>
                    <a:p>
                      <a:r>
                        <a:rPr lang="en-US" sz="1700" dirty="0"/>
                        <a:t>3. Assign Agents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Allocate agents per role: researcher, classifier, summarizer, validator</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37505085"/>
                  </a:ext>
                </a:extLst>
              </a:tr>
              <a:tr h="0">
                <a:tc>
                  <a:txBody>
                    <a:bodyPr/>
                    <a:lstStyle/>
                    <a:p>
                      <a:r>
                        <a:rPr lang="en-US" sz="1700" dirty="0"/>
                        <a:t>4. Decide Memory Scope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Will agents remember past interactions, data sources, or project-specific notes?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96885372"/>
                  </a:ext>
                </a:extLst>
              </a:tr>
              <a:tr h="0">
                <a:tc>
                  <a:txBody>
                    <a:bodyPr/>
                    <a:lstStyle/>
                    <a:p>
                      <a:r>
                        <a:rPr lang="en-US" sz="1700" dirty="0"/>
                        <a:t>5. Determine Control Flow</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Choose between fixed pipelines or autonomous agents with retry/escalation logic</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44400199"/>
                  </a:ext>
                </a:extLst>
              </a:tr>
              <a:tr h="0">
                <a:tc>
                  <a:txBody>
                    <a:bodyPr/>
                    <a:lstStyle/>
                    <a:p>
                      <a:r>
                        <a:rPr lang="en-US" sz="1700" dirty="0"/>
                        <a:t>6. Select Deployment Mode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700" dirty="0"/>
                        <a:t>Prototype locally or deploy on cloud (e.g., </a:t>
                      </a:r>
                      <a:r>
                        <a:rPr lang="en-US" sz="1700" err="1"/>
                        <a:t>LangGraph</a:t>
                      </a:r>
                      <a:r>
                        <a:rPr lang="en-US" sz="1700" dirty="0"/>
                        <a:t>, </a:t>
                      </a:r>
                      <a:r>
                        <a:rPr lang="en-US" sz="1700" err="1"/>
                        <a:t>CrewAI</a:t>
                      </a:r>
                      <a:r>
                        <a:rPr lang="en-US" sz="1700" dirty="0"/>
                        <a:t>, </a:t>
                      </a:r>
                      <a:r>
                        <a:rPr lang="en-US" sz="1700" err="1"/>
                        <a:t>AutoGen</a:t>
                      </a:r>
                      <a:r>
                        <a:rPr lang="en-US" sz="1700" dirty="0"/>
                        <a: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12425749"/>
                  </a:ext>
                </a:extLst>
              </a:tr>
            </a:tbl>
          </a:graphicData>
        </a:graphic>
      </p:graphicFrame>
      <p:pic>
        <p:nvPicPr>
          <p:cNvPr id="6" name="Picture 5" descr="A diagram of a task management process&#10;&#10;AI-generated content may be incorrect.">
            <a:extLst>
              <a:ext uri="{FF2B5EF4-FFF2-40B4-BE49-F238E27FC236}">
                <a16:creationId xmlns:a16="http://schemas.microsoft.com/office/drawing/2014/main" id="{1086A7F6-A2E9-4558-2D01-E7B5EB9C5096}"/>
              </a:ext>
            </a:extLst>
          </p:cNvPr>
          <p:cNvPicPr>
            <a:picLocks noChangeAspect="1"/>
          </p:cNvPicPr>
          <p:nvPr/>
        </p:nvPicPr>
        <p:blipFill>
          <a:blip r:embed="rId2"/>
          <a:srcRect l="6426" t="18841" r="6426" b="9832"/>
          <a:stretch>
            <a:fillRect/>
          </a:stretch>
        </p:blipFill>
        <p:spPr>
          <a:xfrm>
            <a:off x="1227107" y="4109048"/>
            <a:ext cx="9722853" cy="2744183"/>
          </a:xfrm>
          <a:prstGeom prst="rect">
            <a:avLst/>
          </a:prstGeom>
        </p:spPr>
      </p:pic>
    </p:spTree>
    <p:extLst>
      <p:ext uri="{BB962C8B-B14F-4D97-AF65-F5344CB8AC3E}">
        <p14:creationId xmlns:p14="http://schemas.microsoft.com/office/powerpoint/2010/main" val="360261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638E-518E-7180-16F2-2790027A7568}"/>
              </a:ext>
            </a:extLst>
          </p:cNvPr>
          <p:cNvSpPr>
            <a:spLocks noGrp="1"/>
          </p:cNvSpPr>
          <p:nvPr>
            <p:ph type="title"/>
          </p:nvPr>
        </p:nvSpPr>
        <p:spPr>
          <a:xfrm>
            <a:off x="838200" y="365125"/>
            <a:ext cx="10515600" cy="491677"/>
          </a:xfrm>
        </p:spPr>
        <p:txBody>
          <a:bodyPr>
            <a:normAutofit/>
          </a:bodyPr>
          <a:lstStyle/>
          <a:p>
            <a:r>
              <a:rPr lang="en-US" sz="2400" b="1" dirty="0">
                <a:ea typeface="+mj-lt"/>
                <a:cs typeface="+mj-lt"/>
              </a:rPr>
              <a:t>AI and its Types</a:t>
            </a:r>
            <a:endParaRPr lang="en-US" sz="2400" b="1" dirty="0"/>
          </a:p>
        </p:txBody>
      </p:sp>
      <p:sp>
        <p:nvSpPr>
          <p:cNvPr id="3" name="Content Placeholder 2">
            <a:extLst>
              <a:ext uri="{FF2B5EF4-FFF2-40B4-BE49-F238E27FC236}">
                <a16:creationId xmlns:a16="http://schemas.microsoft.com/office/drawing/2014/main" id="{6CBA8169-D19D-769E-B03F-5C782BD2F7FB}"/>
              </a:ext>
            </a:extLst>
          </p:cNvPr>
          <p:cNvSpPr>
            <a:spLocks noGrp="1"/>
          </p:cNvSpPr>
          <p:nvPr>
            <p:ph idx="1"/>
          </p:nvPr>
        </p:nvSpPr>
        <p:spPr>
          <a:xfrm>
            <a:off x="838200" y="1078003"/>
            <a:ext cx="10515600" cy="5098960"/>
          </a:xfrm>
        </p:spPr>
        <p:txBody>
          <a:bodyPr vert="horz" lIns="91440" tIns="45720" rIns="91440" bIns="45720" rtlCol="0" anchor="t">
            <a:normAutofit/>
          </a:bodyPr>
          <a:lstStyle/>
          <a:p>
            <a:pPr marL="0" indent="0">
              <a:buNone/>
            </a:pPr>
            <a:r>
              <a:rPr lang="en-US" sz="1800" dirty="0">
                <a:ea typeface="+mn-lt"/>
                <a:cs typeface="+mn-lt"/>
              </a:rPr>
              <a:t>AI is not just a futuristic concept—it’s a practical tool to solve today's challenges across industries.</a:t>
            </a:r>
            <a:endParaRPr lang="en-US" sz="1800" dirty="0"/>
          </a:p>
          <a:p>
            <a:pPr marL="0" indent="0">
              <a:buNone/>
            </a:pPr>
            <a:endParaRPr lang="en-US" sz="1800"/>
          </a:p>
          <a:p>
            <a:endParaRPr lang="en-US" sz="1800"/>
          </a:p>
        </p:txBody>
      </p:sp>
      <p:pic>
        <p:nvPicPr>
          <p:cNvPr id="4" name="Picture 3">
            <a:extLst>
              <a:ext uri="{FF2B5EF4-FFF2-40B4-BE49-F238E27FC236}">
                <a16:creationId xmlns:a16="http://schemas.microsoft.com/office/drawing/2014/main" id="{8389EDAA-407A-06EF-6FA5-BE94BB898281}"/>
              </a:ext>
            </a:extLst>
          </p:cNvPr>
          <p:cNvPicPr>
            <a:picLocks noChangeAspect="1"/>
          </p:cNvPicPr>
          <p:nvPr/>
        </p:nvPicPr>
        <p:blipFill>
          <a:blip r:embed="rId2"/>
          <a:srcRect l="3210" t="15040" r="2087" b="9744"/>
          <a:stretch>
            <a:fillRect/>
          </a:stretch>
        </p:blipFill>
        <p:spPr>
          <a:xfrm>
            <a:off x="1385005" y="1810809"/>
            <a:ext cx="9435589" cy="4887138"/>
          </a:xfrm>
          <a:prstGeom prst="rect">
            <a:avLst/>
          </a:prstGeom>
        </p:spPr>
      </p:pic>
    </p:spTree>
    <p:extLst>
      <p:ext uri="{BB962C8B-B14F-4D97-AF65-F5344CB8AC3E}">
        <p14:creationId xmlns:p14="http://schemas.microsoft.com/office/powerpoint/2010/main" val="934608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5E1E-0732-26F9-7AF5-1716D7C3AA58}"/>
              </a:ext>
            </a:extLst>
          </p:cNvPr>
          <p:cNvSpPr>
            <a:spLocks noGrp="1"/>
          </p:cNvSpPr>
          <p:nvPr>
            <p:ph type="title"/>
          </p:nvPr>
        </p:nvSpPr>
        <p:spPr>
          <a:xfrm>
            <a:off x="838200" y="365125"/>
            <a:ext cx="10515600" cy="664205"/>
          </a:xfrm>
        </p:spPr>
        <p:txBody>
          <a:bodyPr>
            <a:normAutofit/>
          </a:bodyPr>
          <a:lstStyle/>
          <a:p>
            <a:r>
              <a:rPr lang="en-US" sz="2400" b="1" dirty="0">
                <a:ea typeface="+mj-lt"/>
                <a:cs typeface="+mj-lt"/>
              </a:rPr>
              <a:t>AI Agents: Fully Autonomous || Human-in-the-Loop</a:t>
            </a:r>
            <a:endParaRPr lang="en-US" sz="2400" b="1"/>
          </a:p>
        </p:txBody>
      </p:sp>
      <p:sp>
        <p:nvSpPr>
          <p:cNvPr id="3" name="Content Placeholder 2">
            <a:extLst>
              <a:ext uri="{FF2B5EF4-FFF2-40B4-BE49-F238E27FC236}">
                <a16:creationId xmlns:a16="http://schemas.microsoft.com/office/drawing/2014/main" id="{71BAA578-5AC3-614D-585A-BF1A7D60B2E0}"/>
              </a:ext>
            </a:extLst>
          </p:cNvPr>
          <p:cNvSpPr>
            <a:spLocks noGrp="1"/>
          </p:cNvSpPr>
          <p:nvPr>
            <p:ph idx="1"/>
          </p:nvPr>
        </p:nvSpPr>
        <p:spPr>
          <a:xfrm>
            <a:off x="838200" y="1034871"/>
            <a:ext cx="10515600" cy="5142092"/>
          </a:xfrm>
        </p:spPr>
        <p:txBody>
          <a:bodyPr vert="horz" lIns="91440" tIns="45720" rIns="91440" bIns="45720" rtlCol="0" anchor="t">
            <a:normAutofit lnSpcReduction="10000"/>
          </a:bodyPr>
          <a:lstStyle/>
          <a:p>
            <a:pPr marL="0" indent="0">
              <a:buNone/>
            </a:pPr>
            <a:r>
              <a:rPr lang="en-US" sz="1800" b="1" dirty="0"/>
              <a:t>Fully Autonomous Agents </a:t>
            </a:r>
            <a:r>
              <a:rPr lang="en-US" sz="1800" dirty="0"/>
              <a:t>are</a:t>
            </a:r>
            <a:r>
              <a:rPr lang="en-US" sz="1800" b="1" dirty="0"/>
              <a:t> </a:t>
            </a:r>
            <a:r>
              <a:rPr lang="en-US" sz="1800" dirty="0"/>
              <a:t>Agents</a:t>
            </a:r>
            <a:r>
              <a:rPr lang="en-US" sz="1800" dirty="0">
                <a:ea typeface="+mn-lt"/>
                <a:cs typeface="+mn-lt"/>
              </a:rPr>
              <a:t> that operate independently without human intervention, capable of making decisions and executing tasks to achieve predefined goals.</a:t>
            </a:r>
            <a:endParaRPr lang="en-US" sz="1800" dirty="0"/>
          </a:p>
          <a:p>
            <a:pPr marL="0" indent="0">
              <a:buNone/>
            </a:pPr>
            <a:r>
              <a:rPr lang="en-US" sz="1800" dirty="0">
                <a:ea typeface="+mn-lt"/>
                <a:cs typeface="+mn-lt"/>
              </a:rPr>
              <a:t>Key Characteristics:</a:t>
            </a:r>
            <a:endParaRPr lang="en-US" sz="1800" dirty="0"/>
          </a:p>
          <a:p>
            <a:r>
              <a:rPr lang="en-US" sz="1800" b="1" dirty="0">
                <a:ea typeface="+mn-lt"/>
                <a:cs typeface="+mn-lt"/>
              </a:rPr>
              <a:t>Autonomy:</a:t>
            </a:r>
            <a:r>
              <a:rPr lang="en-US" sz="1800" dirty="0">
                <a:ea typeface="+mn-lt"/>
                <a:cs typeface="+mn-lt"/>
              </a:rPr>
              <a:t> Operate without direct human control.</a:t>
            </a:r>
            <a:endParaRPr lang="en-US" sz="1800" dirty="0"/>
          </a:p>
          <a:p>
            <a:r>
              <a:rPr lang="en-US" sz="1800" b="1" dirty="0">
                <a:ea typeface="+mn-lt"/>
                <a:cs typeface="+mn-lt"/>
              </a:rPr>
              <a:t>Decision-Making:</a:t>
            </a:r>
            <a:r>
              <a:rPr lang="en-US" sz="1800" dirty="0">
                <a:ea typeface="+mn-lt"/>
                <a:cs typeface="+mn-lt"/>
              </a:rPr>
              <a:t> Utilize AI models to make complex decisions.</a:t>
            </a:r>
            <a:endParaRPr lang="en-US" sz="1800" dirty="0"/>
          </a:p>
          <a:p>
            <a:r>
              <a:rPr lang="en-US" sz="1800" b="1" dirty="0">
                <a:ea typeface="+mn-lt"/>
                <a:cs typeface="+mn-lt"/>
              </a:rPr>
              <a:t>Adaptability:</a:t>
            </a:r>
            <a:r>
              <a:rPr lang="en-US" sz="1800" dirty="0">
                <a:ea typeface="+mn-lt"/>
                <a:cs typeface="+mn-lt"/>
              </a:rPr>
              <a:t> Can learn and improve performance over time</a:t>
            </a:r>
            <a:endParaRPr lang="en-US" sz="1800" dirty="0"/>
          </a:p>
          <a:p>
            <a:pPr marL="0" indent="0">
              <a:buNone/>
            </a:pPr>
            <a:r>
              <a:rPr lang="en-US" sz="1800" dirty="0">
                <a:ea typeface="+mn-lt"/>
                <a:cs typeface="+mn-lt"/>
              </a:rPr>
              <a:t>Considerations:</a:t>
            </a:r>
            <a:endParaRPr lang="en-US" sz="1800" dirty="0"/>
          </a:p>
          <a:p>
            <a:r>
              <a:rPr lang="en-US" sz="1800" dirty="0">
                <a:ea typeface="+mn-lt"/>
                <a:cs typeface="+mn-lt"/>
              </a:rPr>
              <a:t>Require rigorous testing to ensure reliability.</a:t>
            </a:r>
            <a:endParaRPr lang="en-US" sz="1800" dirty="0"/>
          </a:p>
          <a:p>
            <a:r>
              <a:rPr lang="en-US" sz="1800" dirty="0">
                <a:ea typeface="+mn-lt"/>
                <a:cs typeface="+mn-lt"/>
              </a:rPr>
              <a:t>Potential risks if misaligned with organizational goals.</a:t>
            </a:r>
          </a:p>
          <a:p>
            <a:pPr marL="0" indent="0">
              <a:buNone/>
            </a:pPr>
            <a:r>
              <a:rPr lang="en-US" sz="1800" b="1" dirty="0"/>
              <a:t>Human-in-the-Loop (HITL) Agents on the other hand are </a:t>
            </a:r>
            <a:r>
              <a:rPr lang="en-US" sz="1800" dirty="0"/>
              <a:t>Agents</a:t>
            </a:r>
            <a:r>
              <a:rPr lang="en-US" sz="1800" dirty="0">
                <a:ea typeface="+mn-lt"/>
                <a:cs typeface="+mn-lt"/>
              </a:rPr>
              <a:t> that involve human oversight or intervention at specific stages of their operation, ensuring decisions align with human judgment and ethical considerations.</a:t>
            </a:r>
            <a:endParaRPr lang="en-US" sz="1800" dirty="0"/>
          </a:p>
          <a:p>
            <a:pPr marL="0" indent="0">
              <a:buNone/>
            </a:pPr>
            <a:r>
              <a:rPr lang="en-US" sz="1800" dirty="0">
                <a:ea typeface="+mn-lt"/>
                <a:cs typeface="+mn-lt"/>
              </a:rPr>
              <a:t>Key Characteristics:</a:t>
            </a:r>
            <a:endParaRPr lang="en-US" dirty="0"/>
          </a:p>
          <a:p>
            <a:r>
              <a:rPr lang="en-US" sz="1800" b="1" dirty="0">
                <a:ea typeface="+mn-lt"/>
                <a:cs typeface="+mn-lt"/>
              </a:rPr>
              <a:t>Collaboration:</a:t>
            </a:r>
            <a:r>
              <a:rPr lang="en-US" sz="1800" dirty="0">
                <a:ea typeface="+mn-lt"/>
                <a:cs typeface="+mn-lt"/>
              </a:rPr>
              <a:t> Combine AI efficiency with human insight.</a:t>
            </a:r>
            <a:endParaRPr lang="en-US" dirty="0"/>
          </a:p>
          <a:p>
            <a:r>
              <a:rPr lang="en-US" sz="1800" b="1" dirty="0">
                <a:ea typeface="+mn-lt"/>
                <a:cs typeface="+mn-lt"/>
              </a:rPr>
              <a:t>Control:</a:t>
            </a:r>
            <a:r>
              <a:rPr lang="en-US" sz="1800" dirty="0">
                <a:ea typeface="+mn-lt"/>
                <a:cs typeface="+mn-lt"/>
              </a:rPr>
              <a:t> Humans can intervene or override decisions.</a:t>
            </a:r>
            <a:endParaRPr lang="en-US" dirty="0"/>
          </a:p>
          <a:p>
            <a:r>
              <a:rPr lang="en-US" sz="1800" b="1" dirty="0">
                <a:ea typeface="+mn-lt"/>
                <a:cs typeface="+mn-lt"/>
              </a:rPr>
              <a:t>Transparency:</a:t>
            </a:r>
            <a:r>
              <a:rPr lang="en-US" sz="1800" dirty="0">
                <a:ea typeface="+mn-lt"/>
                <a:cs typeface="+mn-lt"/>
              </a:rPr>
              <a:t> Facilitate understanding of AI decision-making processes.</a:t>
            </a:r>
            <a:endParaRPr lang="en-US" dirty="0"/>
          </a:p>
          <a:p>
            <a:pPr marL="0" indent="0">
              <a:buNone/>
            </a:pPr>
            <a:endParaRPr lang="en-US" sz="1800" dirty="0"/>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762846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0248-A41B-58BA-A6A8-7D204AB77A77}"/>
              </a:ext>
            </a:extLst>
          </p:cNvPr>
          <p:cNvSpPr>
            <a:spLocks noGrp="1"/>
          </p:cNvSpPr>
          <p:nvPr>
            <p:ph type="title"/>
          </p:nvPr>
        </p:nvSpPr>
        <p:spPr>
          <a:xfrm>
            <a:off x="838200" y="365125"/>
            <a:ext cx="10501223" cy="592318"/>
          </a:xfrm>
        </p:spPr>
        <p:txBody>
          <a:bodyPr/>
          <a:lstStyle/>
          <a:p>
            <a:r>
              <a:rPr lang="en-US" sz="2400" b="1" dirty="0"/>
              <a:t>AI Agents: Fully Autonomous || Human-in-the-Loop</a:t>
            </a:r>
          </a:p>
        </p:txBody>
      </p:sp>
      <p:graphicFrame>
        <p:nvGraphicFramePr>
          <p:cNvPr id="5" name="Content Placeholder 4">
            <a:extLst>
              <a:ext uri="{FF2B5EF4-FFF2-40B4-BE49-F238E27FC236}">
                <a16:creationId xmlns:a16="http://schemas.microsoft.com/office/drawing/2014/main" id="{627ACE70-D3EC-7C0D-756F-B3D30BD8A6FB}"/>
              </a:ext>
            </a:extLst>
          </p:cNvPr>
          <p:cNvGraphicFramePr>
            <a:graphicFrameLocks noGrp="1"/>
          </p:cNvGraphicFramePr>
          <p:nvPr>
            <p:ph idx="1"/>
          </p:nvPr>
        </p:nvGraphicFramePr>
        <p:xfrm>
          <a:off x="1998452" y="1078302"/>
          <a:ext cx="8210519" cy="3318558"/>
        </p:xfrm>
        <a:graphic>
          <a:graphicData uri="http://schemas.openxmlformats.org/drawingml/2006/table">
            <a:tbl>
              <a:tblPr bandRow="1">
                <a:tableStyleId>{5C22544A-7EE6-4342-B048-85BDC9FD1C3A}</a:tableStyleId>
              </a:tblPr>
              <a:tblGrid>
                <a:gridCol w="2003398">
                  <a:extLst>
                    <a:ext uri="{9D8B030D-6E8A-4147-A177-3AD203B41FA5}">
                      <a16:colId xmlns:a16="http://schemas.microsoft.com/office/drawing/2014/main" val="2349605175"/>
                    </a:ext>
                  </a:extLst>
                </a:gridCol>
                <a:gridCol w="3192700">
                  <a:extLst>
                    <a:ext uri="{9D8B030D-6E8A-4147-A177-3AD203B41FA5}">
                      <a16:colId xmlns:a16="http://schemas.microsoft.com/office/drawing/2014/main" val="3726124757"/>
                    </a:ext>
                  </a:extLst>
                </a:gridCol>
                <a:gridCol w="3014421">
                  <a:extLst>
                    <a:ext uri="{9D8B030D-6E8A-4147-A177-3AD203B41FA5}">
                      <a16:colId xmlns:a16="http://schemas.microsoft.com/office/drawing/2014/main" val="3525184157"/>
                    </a:ext>
                  </a:extLst>
                </a:gridCol>
              </a:tblGrid>
              <a:tr h="466106">
                <a:tc>
                  <a:txBody>
                    <a:bodyPr/>
                    <a:lstStyle/>
                    <a:p>
                      <a:r>
                        <a:rPr lang="en-US" b="1" dirty="0"/>
                        <a:t>Aspect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dirty="0"/>
                        <a:t>Fully Autonomous Agents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b="1" dirty="0"/>
                        <a:t>Human-in-the-Loop Agents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73750568"/>
                  </a:ext>
                </a:extLst>
              </a:tr>
              <a:tr h="466106">
                <a:tc>
                  <a:txBody>
                    <a:bodyPr/>
                    <a:lstStyle/>
                    <a:p>
                      <a:r>
                        <a:rPr lang="en-US" dirty="0"/>
                        <a:t>Autonomy</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High</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Moderately high</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32108597"/>
                  </a:ext>
                </a:extLst>
              </a:tr>
              <a:tr h="466106">
                <a:tc>
                  <a:txBody>
                    <a:bodyPr/>
                    <a:lstStyle/>
                    <a:p>
                      <a:r>
                        <a:rPr lang="en-US" dirty="0"/>
                        <a:t>Human Intervention</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None</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Required at key points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442545160"/>
                  </a:ext>
                </a:extLst>
              </a:tr>
              <a:tr h="466106">
                <a:tc>
                  <a:txBody>
                    <a:bodyPr/>
                    <a:lstStyle/>
                    <a:p>
                      <a:r>
                        <a:rPr lang="en-US" dirty="0"/>
                        <a:t>Decision Speed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Fast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Slower</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041202832"/>
                  </a:ext>
                </a:extLst>
              </a:tr>
              <a:tr h="466106">
                <a:tc>
                  <a:txBody>
                    <a:bodyPr/>
                    <a:lstStyle/>
                    <a:p>
                      <a:r>
                        <a:rPr lang="en-US" dirty="0"/>
                        <a:t>Risk Management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High, if not regulated</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Enhanced by human oversight</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291084908"/>
                  </a:ext>
                </a:extLst>
              </a:tr>
              <a:tr h="466106">
                <a:tc>
                  <a:txBody>
                    <a:bodyPr/>
                    <a:lstStyle/>
                    <a:p>
                      <a:r>
                        <a:rPr lang="en-US" dirty="0"/>
                        <a:t>Ideal Use Cases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Routine, low-risk tasks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dirty="0"/>
                        <a:t>Complex, high-stakes decisions</a:t>
                      </a:r>
                    </a:p>
                  </a:txBody>
                  <a:tcPr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167087504"/>
                  </a:ext>
                </a:extLst>
              </a:tr>
            </a:tbl>
          </a:graphicData>
        </a:graphic>
      </p:graphicFrame>
    </p:spTree>
    <p:extLst>
      <p:ext uri="{BB962C8B-B14F-4D97-AF65-F5344CB8AC3E}">
        <p14:creationId xmlns:p14="http://schemas.microsoft.com/office/powerpoint/2010/main" val="767867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3AC4-1232-05ED-AFCE-6C4930048265}"/>
              </a:ext>
            </a:extLst>
          </p:cNvPr>
          <p:cNvSpPr>
            <a:spLocks noGrp="1"/>
          </p:cNvSpPr>
          <p:nvPr>
            <p:ph type="title"/>
          </p:nvPr>
        </p:nvSpPr>
        <p:spPr>
          <a:xfrm>
            <a:off x="838200" y="365125"/>
            <a:ext cx="10515600" cy="662341"/>
          </a:xfrm>
        </p:spPr>
        <p:txBody>
          <a:bodyPr>
            <a:normAutofit/>
          </a:bodyPr>
          <a:lstStyle/>
          <a:p>
            <a:r>
              <a:rPr lang="en-US" sz="2400" b="1" dirty="0">
                <a:ea typeface="+mj-lt"/>
                <a:cs typeface="+mj-lt"/>
              </a:rPr>
              <a:t>Best Practices for Implementing AI Agents</a:t>
            </a:r>
            <a:endParaRPr lang="en-US" sz="2400" b="1"/>
          </a:p>
        </p:txBody>
      </p:sp>
      <p:sp>
        <p:nvSpPr>
          <p:cNvPr id="3" name="Content Placeholder 2">
            <a:extLst>
              <a:ext uri="{FF2B5EF4-FFF2-40B4-BE49-F238E27FC236}">
                <a16:creationId xmlns:a16="http://schemas.microsoft.com/office/drawing/2014/main" id="{B6E2665F-EBD4-E6C5-B131-127AE3787C0F}"/>
              </a:ext>
            </a:extLst>
          </p:cNvPr>
          <p:cNvSpPr>
            <a:spLocks noGrp="1"/>
          </p:cNvSpPr>
          <p:nvPr>
            <p:ph idx="1"/>
          </p:nvPr>
        </p:nvSpPr>
        <p:spPr>
          <a:xfrm>
            <a:off x="838200" y="1021292"/>
            <a:ext cx="8046158" cy="5028671"/>
          </a:xfrm>
        </p:spPr>
        <p:txBody>
          <a:bodyPr vert="horz" lIns="91440" tIns="45720" rIns="91440" bIns="45720" rtlCol="0" anchor="t">
            <a:normAutofit/>
          </a:bodyPr>
          <a:lstStyle/>
          <a:p>
            <a:pPr marL="0" indent="0">
              <a:buNone/>
            </a:pPr>
            <a:r>
              <a:rPr lang="en-US" sz="1800" b="1" dirty="0">
                <a:ea typeface="+mn-lt"/>
                <a:cs typeface="+mn-lt"/>
              </a:rPr>
              <a:t>Define Clear Objectives:</a:t>
            </a:r>
            <a:r>
              <a:rPr lang="en-US" sz="1800" dirty="0">
                <a:ea typeface="+mn-lt"/>
                <a:cs typeface="+mn-lt"/>
              </a:rPr>
              <a:t> Ensure the task aligns with the capabilities of agent.</a:t>
            </a:r>
            <a:endParaRPr lang="en-US" sz="1800" dirty="0"/>
          </a:p>
          <a:p>
            <a:pPr marL="0" indent="0">
              <a:buNone/>
            </a:pPr>
            <a:r>
              <a:rPr lang="en-US" sz="1800" b="1" dirty="0">
                <a:ea typeface="+mn-lt"/>
                <a:cs typeface="+mn-lt"/>
              </a:rPr>
              <a:t>Start Small:</a:t>
            </a:r>
            <a:r>
              <a:rPr lang="en-US" sz="1800" dirty="0">
                <a:ea typeface="+mn-lt"/>
                <a:cs typeface="+mn-lt"/>
              </a:rPr>
              <a:t> Begin with a minimal viable agent and iterate.</a:t>
            </a:r>
            <a:endParaRPr lang="en-US" sz="1800" dirty="0"/>
          </a:p>
          <a:p>
            <a:pPr marL="0" indent="0">
              <a:buNone/>
            </a:pPr>
            <a:r>
              <a:rPr lang="en-US" sz="1800" b="1" dirty="0">
                <a:ea typeface="+mn-lt"/>
                <a:cs typeface="+mn-lt"/>
              </a:rPr>
              <a:t>Monitor Performance:</a:t>
            </a:r>
            <a:r>
              <a:rPr lang="en-US" sz="1800" dirty="0">
                <a:ea typeface="+mn-lt"/>
                <a:cs typeface="+mn-lt"/>
              </a:rPr>
              <a:t> Continuous assessment of agent's outputs for accuracy and relevance.</a:t>
            </a:r>
            <a:endParaRPr lang="en-US" sz="1800" dirty="0"/>
          </a:p>
          <a:p>
            <a:pPr marL="0" indent="0">
              <a:buNone/>
            </a:pPr>
            <a:r>
              <a:rPr lang="en-US" sz="1800" b="1" dirty="0">
                <a:ea typeface="+mn-lt"/>
                <a:cs typeface="+mn-lt"/>
              </a:rPr>
              <a:t>Ensure Security:</a:t>
            </a:r>
            <a:r>
              <a:rPr lang="en-US" sz="1800" dirty="0">
                <a:ea typeface="+mn-lt"/>
                <a:cs typeface="+mn-lt"/>
              </a:rPr>
              <a:t> Implement safeguards to prevent unauthorized tool usage.</a:t>
            </a:r>
            <a:endParaRPr lang="en-US" sz="1800" dirty="0"/>
          </a:p>
          <a:p>
            <a:pPr marL="0" indent="0">
              <a:buNone/>
            </a:pPr>
            <a:r>
              <a:rPr lang="en-US" sz="1800" b="1" dirty="0">
                <a:ea typeface="+mn-lt"/>
                <a:cs typeface="+mn-lt"/>
              </a:rPr>
              <a:t>Maintain Transparency:</a:t>
            </a:r>
            <a:r>
              <a:rPr lang="en-US" sz="1800" dirty="0">
                <a:ea typeface="+mn-lt"/>
                <a:cs typeface="+mn-lt"/>
              </a:rPr>
              <a:t> Keep logs of agent decisions and tool invocations for auditing.</a:t>
            </a:r>
            <a:endParaRPr lang="en-US" sz="1800" dirty="0"/>
          </a:p>
          <a:p>
            <a:pPr marL="0" indent="0">
              <a:buNone/>
            </a:pPr>
            <a:endParaRPr lang="en-US" sz="1800" b="1" dirty="0"/>
          </a:p>
          <a:p>
            <a:endParaRPr lang="en-US" sz="1800" dirty="0"/>
          </a:p>
        </p:txBody>
      </p:sp>
      <p:pic>
        <p:nvPicPr>
          <p:cNvPr id="4" name="Picture 3" descr="A diagram of a business&#10;&#10;AI-generated content may be incorrect.">
            <a:extLst>
              <a:ext uri="{FF2B5EF4-FFF2-40B4-BE49-F238E27FC236}">
                <a16:creationId xmlns:a16="http://schemas.microsoft.com/office/drawing/2014/main" id="{AF38DB12-9D8E-0BF5-01AC-CFA3EFE5C606}"/>
              </a:ext>
            </a:extLst>
          </p:cNvPr>
          <p:cNvPicPr>
            <a:picLocks noChangeAspect="1"/>
          </p:cNvPicPr>
          <p:nvPr/>
        </p:nvPicPr>
        <p:blipFill>
          <a:blip r:embed="rId2"/>
          <a:srcRect l="4014" t="11728" r="5236" b="7202"/>
          <a:stretch>
            <a:fillRect/>
          </a:stretch>
        </p:blipFill>
        <p:spPr>
          <a:xfrm>
            <a:off x="3467468" y="2356555"/>
            <a:ext cx="8545550" cy="4501455"/>
          </a:xfrm>
          <a:prstGeom prst="rect">
            <a:avLst/>
          </a:prstGeom>
        </p:spPr>
      </p:pic>
    </p:spTree>
    <p:extLst>
      <p:ext uri="{BB962C8B-B14F-4D97-AF65-F5344CB8AC3E}">
        <p14:creationId xmlns:p14="http://schemas.microsoft.com/office/powerpoint/2010/main" val="281305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3798-7F93-7298-9226-78927E27A77C}"/>
              </a:ext>
            </a:extLst>
          </p:cNvPr>
          <p:cNvSpPr>
            <a:spLocks noGrp="1"/>
          </p:cNvSpPr>
          <p:nvPr>
            <p:ph type="title"/>
          </p:nvPr>
        </p:nvSpPr>
        <p:spPr>
          <a:xfrm>
            <a:off x="838200" y="365125"/>
            <a:ext cx="10515600" cy="734357"/>
          </a:xfrm>
        </p:spPr>
        <p:txBody>
          <a:bodyPr>
            <a:normAutofit/>
          </a:bodyPr>
          <a:lstStyle/>
          <a:p>
            <a:r>
              <a:rPr lang="en-US" sz="2400" b="1" dirty="0">
                <a:latin typeface="Aptos"/>
                <a:ea typeface="+mj-lt"/>
                <a:cs typeface="+mj-lt"/>
              </a:rPr>
              <a:t>Core Components of Agentic AI Systems</a:t>
            </a:r>
            <a:endParaRPr lang="en-US" sz="2400" b="1">
              <a:latin typeface="Aptos"/>
            </a:endParaRPr>
          </a:p>
        </p:txBody>
      </p:sp>
      <p:sp>
        <p:nvSpPr>
          <p:cNvPr id="3" name="Content Placeholder 2">
            <a:extLst>
              <a:ext uri="{FF2B5EF4-FFF2-40B4-BE49-F238E27FC236}">
                <a16:creationId xmlns:a16="http://schemas.microsoft.com/office/drawing/2014/main" id="{02C52C3A-B377-9F5F-7EF8-29F52C99CB47}"/>
              </a:ext>
            </a:extLst>
          </p:cNvPr>
          <p:cNvSpPr>
            <a:spLocks noGrp="1"/>
          </p:cNvSpPr>
          <p:nvPr>
            <p:ph idx="1"/>
          </p:nvPr>
        </p:nvSpPr>
        <p:spPr>
          <a:xfrm>
            <a:off x="838200" y="1103039"/>
            <a:ext cx="10515601" cy="5073924"/>
          </a:xfrm>
        </p:spPr>
        <p:txBody>
          <a:bodyPr vert="horz" lIns="91440" tIns="45720" rIns="91440" bIns="45720" rtlCol="0" anchor="t">
            <a:normAutofit/>
          </a:bodyPr>
          <a:lstStyle/>
          <a:p>
            <a:pPr marL="0" indent="0">
              <a:buNone/>
            </a:pPr>
            <a:r>
              <a:rPr lang="en-US" sz="1800" b="1" dirty="0">
                <a:ea typeface="+mn-lt"/>
                <a:cs typeface="+mn-lt"/>
              </a:rPr>
              <a:t>Planner:</a:t>
            </a:r>
            <a:endParaRPr lang="en-US" sz="1800" dirty="0">
              <a:ea typeface="+mn-lt"/>
              <a:cs typeface="+mn-lt"/>
            </a:endParaRPr>
          </a:p>
          <a:p>
            <a:r>
              <a:rPr lang="en-US" sz="1800" b="1" dirty="0">
                <a:ea typeface="+mn-lt"/>
                <a:cs typeface="+mn-lt"/>
              </a:rPr>
              <a:t>Function:</a:t>
            </a:r>
            <a:r>
              <a:rPr lang="en-US" sz="1800" dirty="0">
                <a:ea typeface="+mn-lt"/>
                <a:cs typeface="+mn-lt"/>
              </a:rPr>
              <a:t> Decomposes high-level goals into actionable sub-tasks.</a:t>
            </a:r>
          </a:p>
          <a:p>
            <a:r>
              <a:rPr lang="en-US" sz="1800" b="1" dirty="0">
                <a:ea typeface="+mn-lt"/>
                <a:cs typeface="+mn-lt"/>
              </a:rPr>
              <a:t>Application:</a:t>
            </a:r>
            <a:r>
              <a:rPr lang="en-US" sz="1800" dirty="0">
                <a:ea typeface="+mn-lt"/>
                <a:cs typeface="+mn-lt"/>
              </a:rPr>
              <a:t> In consulting, planners can break down complex projects (e.g., market entry strategies) into manageable phases.</a:t>
            </a:r>
            <a:endParaRPr lang="en-US" sz="1800"/>
          </a:p>
          <a:p>
            <a:pPr marL="0" indent="0">
              <a:buNone/>
            </a:pPr>
            <a:r>
              <a:rPr lang="en-US" sz="1800" b="1" dirty="0">
                <a:ea typeface="+mn-lt"/>
                <a:cs typeface="+mn-lt"/>
              </a:rPr>
              <a:t>Executor:</a:t>
            </a:r>
            <a:endParaRPr lang="en-US" sz="1800" dirty="0">
              <a:ea typeface="+mn-lt"/>
              <a:cs typeface="+mn-lt"/>
            </a:endParaRPr>
          </a:p>
          <a:p>
            <a:pPr marL="285750" indent="-285750"/>
            <a:r>
              <a:rPr lang="en-US" sz="1800" b="1" dirty="0">
                <a:ea typeface="+mn-lt"/>
                <a:cs typeface="+mn-lt"/>
              </a:rPr>
              <a:t>Function:</a:t>
            </a:r>
            <a:r>
              <a:rPr lang="en-US" sz="1800" dirty="0">
                <a:ea typeface="+mn-lt"/>
                <a:cs typeface="+mn-lt"/>
              </a:rPr>
              <a:t> Carries out the tasks defined by the planner, often by interacting with tools, APIs, or databases.</a:t>
            </a:r>
            <a:endParaRPr lang="en-US" sz="1800" dirty="0"/>
          </a:p>
          <a:p>
            <a:pPr marL="285750" indent="-285750"/>
            <a:r>
              <a:rPr lang="en-US" sz="1800" b="1" dirty="0">
                <a:ea typeface="+mn-lt"/>
                <a:cs typeface="+mn-lt"/>
              </a:rPr>
              <a:t>Application:</a:t>
            </a:r>
            <a:r>
              <a:rPr lang="en-US" sz="1800" dirty="0">
                <a:ea typeface="+mn-lt"/>
                <a:cs typeface="+mn-lt"/>
              </a:rPr>
              <a:t> Executes tasks such as data analysis, report generation, or stakeholder communication</a:t>
            </a:r>
            <a:endParaRPr lang="en-US" sz="1800"/>
          </a:p>
          <a:p>
            <a:endParaRPr lang="en-US" sz="1800" dirty="0"/>
          </a:p>
        </p:txBody>
      </p:sp>
      <p:pic>
        <p:nvPicPr>
          <p:cNvPr id="4" name="Picture 3" descr="What is Agentic AI? Key Trends in 2025">
            <a:extLst>
              <a:ext uri="{FF2B5EF4-FFF2-40B4-BE49-F238E27FC236}">
                <a16:creationId xmlns:a16="http://schemas.microsoft.com/office/drawing/2014/main" id="{0E6F80C4-D491-F29C-CB63-E3CB81CA0D0F}"/>
              </a:ext>
            </a:extLst>
          </p:cNvPr>
          <p:cNvPicPr>
            <a:picLocks noChangeAspect="1"/>
          </p:cNvPicPr>
          <p:nvPr/>
        </p:nvPicPr>
        <p:blipFill>
          <a:blip r:embed="rId2"/>
          <a:stretch>
            <a:fillRect/>
          </a:stretch>
        </p:blipFill>
        <p:spPr>
          <a:xfrm>
            <a:off x="1282265" y="3814270"/>
            <a:ext cx="9653748" cy="2802976"/>
          </a:xfrm>
          <a:prstGeom prst="rect">
            <a:avLst/>
          </a:prstGeom>
        </p:spPr>
      </p:pic>
    </p:spTree>
    <p:extLst>
      <p:ext uri="{BB962C8B-B14F-4D97-AF65-F5344CB8AC3E}">
        <p14:creationId xmlns:p14="http://schemas.microsoft.com/office/powerpoint/2010/main" val="3010321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7CE7-EB84-10E1-F493-EFCD85DFF7E7}"/>
              </a:ext>
            </a:extLst>
          </p:cNvPr>
          <p:cNvSpPr>
            <a:spLocks noGrp="1"/>
          </p:cNvSpPr>
          <p:nvPr>
            <p:ph type="title"/>
          </p:nvPr>
        </p:nvSpPr>
        <p:spPr>
          <a:xfrm>
            <a:off x="838200" y="365125"/>
            <a:ext cx="10515600" cy="642391"/>
          </a:xfrm>
        </p:spPr>
        <p:txBody>
          <a:bodyPr/>
          <a:lstStyle/>
          <a:p>
            <a:r>
              <a:rPr lang="en-US" sz="2400" dirty="0">
                <a:latin typeface="Aptos"/>
              </a:rPr>
              <a:t>Core Components of Agentic AI Systems</a:t>
            </a:r>
          </a:p>
        </p:txBody>
      </p:sp>
      <p:sp>
        <p:nvSpPr>
          <p:cNvPr id="3" name="Content Placeholder 2">
            <a:extLst>
              <a:ext uri="{FF2B5EF4-FFF2-40B4-BE49-F238E27FC236}">
                <a16:creationId xmlns:a16="http://schemas.microsoft.com/office/drawing/2014/main" id="{88B77CF6-E813-6646-210C-B322E32374EC}"/>
              </a:ext>
            </a:extLst>
          </p:cNvPr>
          <p:cNvSpPr>
            <a:spLocks noGrp="1"/>
          </p:cNvSpPr>
          <p:nvPr>
            <p:ph idx="1"/>
          </p:nvPr>
        </p:nvSpPr>
        <p:spPr>
          <a:xfrm>
            <a:off x="838200" y="1260694"/>
            <a:ext cx="6088117" cy="4351338"/>
          </a:xfrm>
        </p:spPr>
        <p:txBody>
          <a:bodyPr vert="horz" lIns="91440" tIns="45720" rIns="91440" bIns="45720" rtlCol="0" anchor="t">
            <a:normAutofit/>
          </a:bodyPr>
          <a:lstStyle/>
          <a:p>
            <a:r>
              <a:rPr lang="en-US" sz="1800" b="1" dirty="0">
                <a:ea typeface="+mn-lt"/>
                <a:cs typeface="+mn-lt"/>
              </a:rPr>
              <a:t>Memory:</a:t>
            </a:r>
            <a:endParaRPr lang="en-US" sz="1800" dirty="0">
              <a:ea typeface="+mn-lt"/>
              <a:cs typeface="+mn-lt"/>
            </a:endParaRPr>
          </a:p>
          <a:p>
            <a:r>
              <a:rPr lang="en-US" sz="1800" b="1" dirty="0">
                <a:ea typeface="+mn-lt"/>
                <a:cs typeface="+mn-lt"/>
              </a:rPr>
              <a:t>Function:</a:t>
            </a:r>
            <a:r>
              <a:rPr lang="en-US" sz="1800" dirty="0">
                <a:ea typeface="+mn-lt"/>
                <a:cs typeface="+mn-lt"/>
              </a:rPr>
              <a:t> Stores context, past interactions, and learned experiences to inform future actions.</a:t>
            </a:r>
          </a:p>
          <a:p>
            <a:r>
              <a:rPr lang="en-US" sz="1800" b="1" dirty="0">
                <a:ea typeface="+mn-lt"/>
                <a:cs typeface="+mn-lt"/>
              </a:rPr>
              <a:t>Application:</a:t>
            </a:r>
            <a:r>
              <a:rPr lang="en-US" sz="1800" dirty="0">
                <a:ea typeface="+mn-lt"/>
                <a:cs typeface="+mn-lt"/>
              </a:rPr>
              <a:t> Retains client preferences, project histories, and industry-specific knowledge for personalized consulting.</a:t>
            </a:r>
            <a:endParaRPr lang="en-US" sz="1800"/>
          </a:p>
          <a:p>
            <a:pPr marL="0" indent="0">
              <a:buNone/>
            </a:pPr>
            <a:r>
              <a:rPr lang="en-US" sz="1800" b="1" dirty="0">
                <a:ea typeface="+mn-lt"/>
                <a:cs typeface="+mn-lt"/>
              </a:rPr>
              <a:t>Feedback Loop:</a:t>
            </a:r>
            <a:endParaRPr lang="en-US" sz="1800" dirty="0">
              <a:ea typeface="+mn-lt"/>
              <a:cs typeface="+mn-lt"/>
            </a:endParaRPr>
          </a:p>
          <a:p>
            <a:r>
              <a:rPr lang="en-US" sz="1800" b="1" dirty="0">
                <a:ea typeface="+mn-lt"/>
                <a:cs typeface="+mn-lt"/>
              </a:rPr>
              <a:t>Function:</a:t>
            </a:r>
            <a:r>
              <a:rPr lang="en-US" sz="1800" dirty="0">
                <a:ea typeface="+mn-lt"/>
                <a:cs typeface="+mn-lt"/>
              </a:rPr>
              <a:t> Monitors outcomes, learns from results, and refines strategies accordingly.</a:t>
            </a:r>
            <a:endParaRPr lang="en-US" sz="1800"/>
          </a:p>
          <a:p>
            <a:r>
              <a:rPr lang="en-US" sz="1800" b="1" dirty="0">
                <a:ea typeface="+mn-lt"/>
                <a:cs typeface="+mn-lt"/>
              </a:rPr>
              <a:t>Application:</a:t>
            </a:r>
            <a:r>
              <a:rPr lang="en-US" sz="1800" dirty="0">
                <a:ea typeface="+mn-lt"/>
                <a:cs typeface="+mn-lt"/>
              </a:rPr>
              <a:t> Continuously improves consulting recommendations based on client feedback and evolving market conditions.</a:t>
            </a:r>
            <a:endParaRPr lang="en-US" sz="1800" dirty="0"/>
          </a:p>
          <a:p>
            <a:endParaRPr lang="en-US" sz="1800" dirty="0"/>
          </a:p>
        </p:txBody>
      </p:sp>
      <p:pic>
        <p:nvPicPr>
          <p:cNvPr id="4" name="Picture 3" descr="A diagram of a chatbot&#10;&#10;AI-generated content may be incorrect.">
            <a:extLst>
              <a:ext uri="{FF2B5EF4-FFF2-40B4-BE49-F238E27FC236}">
                <a16:creationId xmlns:a16="http://schemas.microsoft.com/office/drawing/2014/main" id="{C9876E2D-5D20-0865-084A-72BA19AB1418}"/>
              </a:ext>
            </a:extLst>
          </p:cNvPr>
          <p:cNvPicPr>
            <a:picLocks noChangeAspect="1"/>
          </p:cNvPicPr>
          <p:nvPr/>
        </p:nvPicPr>
        <p:blipFill>
          <a:blip r:embed="rId2"/>
          <a:stretch>
            <a:fillRect/>
          </a:stretch>
        </p:blipFill>
        <p:spPr>
          <a:xfrm>
            <a:off x="6921883" y="2134913"/>
            <a:ext cx="5140544" cy="2575036"/>
          </a:xfrm>
          <a:prstGeom prst="rect">
            <a:avLst/>
          </a:prstGeom>
        </p:spPr>
      </p:pic>
    </p:spTree>
    <p:extLst>
      <p:ext uri="{BB962C8B-B14F-4D97-AF65-F5344CB8AC3E}">
        <p14:creationId xmlns:p14="http://schemas.microsoft.com/office/powerpoint/2010/main" val="2627278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61B3-773C-CC36-164B-816A8AB8A1A4}"/>
              </a:ext>
            </a:extLst>
          </p:cNvPr>
          <p:cNvSpPr>
            <a:spLocks noGrp="1"/>
          </p:cNvSpPr>
          <p:nvPr>
            <p:ph type="title"/>
          </p:nvPr>
        </p:nvSpPr>
        <p:spPr>
          <a:xfrm>
            <a:off x="838200" y="365125"/>
            <a:ext cx="10515600" cy="704675"/>
          </a:xfrm>
        </p:spPr>
        <p:txBody>
          <a:bodyPr>
            <a:normAutofit/>
          </a:bodyPr>
          <a:lstStyle/>
          <a:p>
            <a:r>
              <a:rPr lang="en-US" sz="2400" b="1" dirty="0">
                <a:ea typeface="+mj-lt"/>
                <a:cs typeface="+mj-lt"/>
              </a:rPr>
              <a:t>Deep Dive: OpenAI's Deep Research Agent</a:t>
            </a:r>
            <a:endParaRPr lang="en-US" sz="2400" b="1"/>
          </a:p>
        </p:txBody>
      </p:sp>
      <p:sp>
        <p:nvSpPr>
          <p:cNvPr id="3" name="Content Placeholder 2">
            <a:extLst>
              <a:ext uri="{FF2B5EF4-FFF2-40B4-BE49-F238E27FC236}">
                <a16:creationId xmlns:a16="http://schemas.microsoft.com/office/drawing/2014/main" id="{8699FF83-6A04-7619-D523-FA4BC07CD1AA}"/>
              </a:ext>
            </a:extLst>
          </p:cNvPr>
          <p:cNvSpPr>
            <a:spLocks noGrp="1"/>
          </p:cNvSpPr>
          <p:nvPr>
            <p:ph idx="1"/>
          </p:nvPr>
        </p:nvSpPr>
        <p:spPr>
          <a:xfrm>
            <a:off x="838200" y="1077736"/>
            <a:ext cx="5971823" cy="4351338"/>
          </a:xfrm>
        </p:spPr>
        <p:txBody>
          <a:bodyPr vert="horz" lIns="91440" tIns="45720" rIns="91440" bIns="45720" rtlCol="0" anchor="t">
            <a:normAutofit lnSpcReduction="10000"/>
          </a:bodyPr>
          <a:lstStyle/>
          <a:p>
            <a:pPr marL="0" indent="0">
              <a:buNone/>
            </a:pPr>
            <a:r>
              <a:rPr lang="en-US" sz="1800" dirty="0">
                <a:ea typeface="+mn-lt"/>
                <a:cs typeface="+mn-lt"/>
              </a:rPr>
              <a:t>OpenAI's Deep Research is an AI agent designed to conduct comprehensive, multi-step research tasks autonomously.</a:t>
            </a:r>
            <a:endParaRPr lang="en-US" sz="1800" dirty="0"/>
          </a:p>
          <a:p>
            <a:pPr marL="0" indent="0">
              <a:buNone/>
            </a:pPr>
            <a:r>
              <a:rPr lang="en-US" sz="1800" b="1" dirty="0">
                <a:ea typeface="+mn-lt"/>
                <a:cs typeface="+mn-lt"/>
              </a:rPr>
              <a:t>Functionality:</a:t>
            </a:r>
            <a:endParaRPr lang="en-US" sz="1800" dirty="0"/>
          </a:p>
          <a:p>
            <a:r>
              <a:rPr lang="en-US" sz="1800" b="1" dirty="0">
                <a:ea typeface="+mn-lt"/>
                <a:cs typeface="+mn-lt"/>
              </a:rPr>
              <a:t>Autonomous Browsing:</a:t>
            </a:r>
            <a:r>
              <a:rPr lang="en-US" sz="1800" dirty="0">
                <a:ea typeface="+mn-lt"/>
                <a:cs typeface="+mn-lt"/>
              </a:rPr>
              <a:t> Searches the internet to gather relevant information.</a:t>
            </a:r>
            <a:endParaRPr lang="en-US" sz="1800" dirty="0"/>
          </a:p>
          <a:p>
            <a:r>
              <a:rPr lang="en-US" sz="1800" b="1" dirty="0">
                <a:ea typeface="+mn-lt"/>
                <a:cs typeface="+mn-lt"/>
              </a:rPr>
              <a:t>Analysis:</a:t>
            </a:r>
            <a:r>
              <a:rPr lang="en-US" sz="1800" dirty="0">
                <a:ea typeface="+mn-lt"/>
                <a:cs typeface="+mn-lt"/>
              </a:rPr>
              <a:t> Evaluates and synthesizes data from multiple sources.</a:t>
            </a:r>
            <a:endParaRPr lang="en-US" sz="1800" dirty="0"/>
          </a:p>
          <a:p>
            <a:r>
              <a:rPr lang="en-US" sz="1800" b="1" dirty="0">
                <a:ea typeface="+mn-lt"/>
                <a:cs typeface="+mn-lt"/>
              </a:rPr>
              <a:t>Reporting:</a:t>
            </a:r>
            <a:r>
              <a:rPr lang="en-US" sz="1800" dirty="0">
                <a:ea typeface="+mn-lt"/>
                <a:cs typeface="+mn-lt"/>
              </a:rPr>
              <a:t> Compiles findings into structured, cited reports.</a:t>
            </a:r>
            <a:endParaRPr lang="en-US" sz="1800" dirty="0"/>
          </a:p>
          <a:p>
            <a:pPr marL="0" indent="0">
              <a:buNone/>
            </a:pPr>
            <a:endParaRPr lang="en-US" sz="1800" dirty="0">
              <a:ea typeface="+mn-lt"/>
              <a:cs typeface="+mn-lt"/>
            </a:endParaRPr>
          </a:p>
          <a:p>
            <a:pPr marL="0" indent="0">
              <a:buNone/>
            </a:pPr>
            <a:r>
              <a:rPr lang="en-US" sz="1800" dirty="0">
                <a:ea typeface="+mn-lt"/>
                <a:cs typeface="+mn-lt"/>
              </a:rPr>
              <a:t>Use Case: A consultant needs an in-depth analysis of emerging market trends. Instead of manually sifting through numerous articles, Deep Research autonomously compiles a comprehensive report, saving hours of work.</a:t>
            </a:r>
            <a:endParaRPr lang="en-US" sz="1800" dirty="0"/>
          </a:p>
          <a:p>
            <a:endParaRPr lang="en-US" sz="1800" dirty="0"/>
          </a:p>
        </p:txBody>
      </p:sp>
      <p:pic>
        <p:nvPicPr>
          <p:cNvPr id="5" name="Picture 4" descr="A diagram of a process&#10;&#10;AI-generated content may be incorrect.">
            <a:extLst>
              <a:ext uri="{FF2B5EF4-FFF2-40B4-BE49-F238E27FC236}">
                <a16:creationId xmlns:a16="http://schemas.microsoft.com/office/drawing/2014/main" id="{4148C251-F76E-2F28-F441-B52612244D75}"/>
              </a:ext>
            </a:extLst>
          </p:cNvPr>
          <p:cNvPicPr>
            <a:picLocks noChangeAspect="1"/>
          </p:cNvPicPr>
          <p:nvPr/>
        </p:nvPicPr>
        <p:blipFill>
          <a:blip r:embed="rId2"/>
          <a:stretch>
            <a:fillRect/>
          </a:stretch>
        </p:blipFill>
        <p:spPr>
          <a:xfrm>
            <a:off x="6822722" y="2998"/>
            <a:ext cx="5362223" cy="6852002"/>
          </a:xfrm>
          <a:prstGeom prst="rect">
            <a:avLst/>
          </a:prstGeom>
        </p:spPr>
      </p:pic>
    </p:spTree>
    <p:extLst>
      <p:ext uri="{BB962C8B-B14F-4D97-AF65-F5344CB8AC3E}">
        <p14:creationId xmlns:p14="http://schemas.microsoft.com/office/powerpoint/2010/main" val="22658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0DFB-13E8-34B5-2E3A-B3F1C1BD7AA5}"/>
              </a:ext>
            </a:extLst>
          </p:cNvPr>
          <p:cNvSpPr>
            <a:spLocks noGrp="1"/>
          </p:cNvSpPr>
          <p:nvPr>
            <p:ph type="title"/>
          </p:nvPr>
        </p:nvSpPr>
        <p:spPr>
          <a:xfrm>
            <a:off x="838200" y="365125"/>
            <a:ext cx="10515600" cy="874008"/>
          </a:xfrm>
        </p:spPr>
        <p:txBody>
          <a:bodyPr/>
          <a:lstStyle/>
          <a:p>
            <a:r>
              <a:rPr lang="en-US" sz="2400" b="1" dirty="0">
                <a:latin typeface="Aptos"/>
                <a:ea typeface="+mj-lt"/>
                <a:cs typeface="+mj-lt"/>
              </a:rPr>
              <a:t>Understanding Generative AI </a:t>
            </a:r>
            <a:endParaRPr lang="en-US" sz="2400" b="1" dirty="0">
              <a:latin typeface="Aptos"/>
            </a:endParaRPr>
          </a:p>
        </p:txBody>
      </p:sp>
      <p:sp>
        <p:nvSpPr>
          <p:cNvPr id="3" name="Content Placeholder 2">
            <a:extLst>
              <a:ext uri="{FF2B5EF4-FFF2-40B4-BE49-F238E27FC236}">
                <a16:creationId xmlns:a16="http://schemas.microsoft.com/office/drawing/2014/main" id="{3357897E-E08B-3467-4D5A-240A58FCF659}"/>
              </a:ext>
            </a:extLst>
          </p:cNvPr>
          <p:cNvSpPr>
            <a:spLocks noGrp="1"/>
          </p:cNvSpPr>
          <p:nvPr>
            <p:ph idx="1"/>
          </p:nvPr>
        </p:nvSpPr>
        <p:spPr>
          <a:xfrm>
            <a:off x="838200" y="1242811"/>
            <a:ext cx="5785449" cy="4934152"/>
          </a:xfrm>
        </p:spPr>
        <p:txBody>
          <a:bodyPr vert="horz" lIns="91440" tIns="45720" rIns="91440" bIns="45720" rtlCol="0" anchor="t">
            <a:normAutofit/>
          </a:bodyPr>
          <a:lstStyle/>
          <a:p>
            <a:pPr marL="0" indent="0">
              <a:buNone/>
            </a:pPr>
            <a:r>
              <a:rPr lang="en-US" sz="1800">
                <a:ea typeface="+mn-lt"/>
                <a:cs typeface="+mn-lt"/>
              </a:rPr>
              <a:t>Generative AI is a subset of classical artificial intelligence where models generate text, images, and data-based insights. </a:t>
            </a:r>
            <a:endParaRPr lang="en-US"/>
          </a:p>
          <a:p>
            <a:pPr marL="0" indent="0">
              <a:buNone/>
            </a:pPr>
            <a:endParaRPr lang="en-US" sz="1800">
              <a:ea typeface="+mn-lt"/>
              <a:cs typeface="+mn-lt"/>
            </a:endParaRPr>
          </a:p>
          <a:p>
            <a:pPr marL="285750" indent="-285750"/>
            <a:endParaRPr lang="en-US" sz="1800"/>
          </a:p>
          <a:p>
            <a:pPr marL="0" indent="0">
              <a:buNone/>
            </a:pPr>
            <a:endParaRPr lang="en-US" sz="1800">
              <a:ea typeface="+mn-lt"/>
              <a:cs typeface="+mn-lt"/>
            </a:endParaRPr>
          </a:p>
          <a:p>
            <a:pPr marL="0" indent="0">
              <a:buNone/>
            </a:pPr>
            <a:endParaRPr lang="en-US" sz="1800"/>
          </a:p>
          <a:p>
            <a:endParaRPr lang="en-US" sz="1800"/>
          </a:p>
        </p:txBody>
      </p:sp>
      <p:grpSp>
        <p:nvGrpSpPr>
          <p:cNvPr id="12" name="Group 11">
            <a:extLst>
              <a:ext uri="{FF2B5EF4-FFF2-40B4-BE49-F238E27FC236}">
                <a16:creationId xmlns:a16="http://schemas.microsoft.com/office/drawing/2014/main" id="{39A99D81-55A7-60CC-068F-BC067552A8B0}"/>
              </a:ext>
            </a:extLst>
          </p:cNvPr>
          <p:cNvGrpSpPr/>
          <p:nvPr/>
        </p:nvGrpSpPr>
        <p:grpSpPr>
          <a:xfrm>
            <a:off x="7330646" y="2380933"/>
            <a:ext cx="7359563" cy="4051459"/>
            <a:chOff x="3132458" y="555007"/>
            <a:chExt cx="8998582" cy="5172892"/>
          </a:xfrm>
        </p:grpSpPr>
        <p:grpSp>
          <p:nvGrpSpPr>
            <p:cNvPr id="5" name="Group 4">
              <a:extLst>
                <a:ext uri="{FF2B5EF4-FFF2-40B4-BE49-F238E27FC236}">
                  <a16:creationId xmlns:a16="http://schemas.microsoft.com/office/drawing/2014/main" id="{4EA088FA-D6E4-FBBE-D0B6-2B6FE83E015F}"/>
                </a:ext>
              </a:extLst>
            </p:cNvPr>
            <p:cNvGrpSpPr/>
            <p:nvPr/>
          </p:nvGrpSpPr>
          <p:grpSpPr>
            <a:xfrm>
              <a:off x="3132458" y="555007"/>
              <a:ext cx="8746034" cy="5172892"/>
              <a:chOff x="3132458" y="555007"/>
              <a:chExt cx="8746034" cy="5172892"/>
            </a:xfrm>
          </p:grpSpPr>
          <p:sp>
            <p:nvSpPr>
              <p:cNvPr id="10" name="Oval 9">
                <a:extLst>
                  <a:ext uri="{FF2B5EF4-FFF2-40B4-BE49-F238E27FC236}">
                    <a16:creationId xmlns:a16="http://schemas.microsoft.com/office/drawing/2014/main" id="{D039A390-4D4D-5882-B6CE-70B542EFFA34}"/>
                  </a:ext>
                </a:extLst>
              </p:cNvPr>
              <p:cNvSpPr/>
              <p:nvPr/>
            </p:nvSpPr>
            <p:spPr>
              <a:xfrm>
                <a:off x="3132458" y="555007"/>
                <a:ext cx="5373187" cy="5172892"/>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1" name="TextBox 10">
                <a:extLst>
                  <a:ext uri="{FF2B5EF4-FFF2-40B4-BE49-F238E27FC236}">
                    <a16:creationId xmlns:a16="http://schemas.microsoft.com/office/drawing/2014/main" id="{BF51EDE9-943B-8A4C-00CB-274A8766C38A}"/>
                  </a:ext>
                </a:extLst>
              </p:cNvPr>
              <p:cNvSpPr txBox="1"/>
              <p:nvPr/>
            </p:nvSpPr>
            <p:spPr>
              <a:xfrm>
                <a:off x="4824550" y="1088570"/>
                <a:ext cx="7053942" cy="390674"/>
              </a:xfrm>
              <a:prstGeom prst="rect">
                <a:avLst/>
              </a:prstGeom>
              <a:noFill/>
            </p:spPr>
            <p:txBody>
              <a:bodyPr wrap="square" lIns="91440" tIns="45720" rIns="91440" bIns="45720" rtlCol="0" anchor="t">
                <a:spAutoFit/>
              </a:bodyPr>
              <a:lstStyle/>
              <a:p>
                <a:pPr defTabSz="914377"/>
                <a:r>
                  <a:rPr lang="en-IN" sz="1600" b="1">
                    <a:latin typeface="Calibri" panose="020F0502020204030204"/>
                    <a:cs typeface="Arial"/>
                    <a:sym typeface="Arial"/>
                  </a:rPr>
                  <a:t>Artificial Intelligence                </a:t>
                </a:r>
                <a:endParaRPr lang="en-IN" sz="1600" b="1">
                  <a:latin typeface="Calibri" panose="020F0502020204030204"/>
                  <a:ea typeface="Calibri"/>
                  <a:cs typeface="Arial"/>
                </a:endParaRPr>
              </a:p>
            </p:txBody>
          </p:sp>
        </p:grpSp>
        <p:grpSp>
          <p:nvGrpSpPr>
            <p:cNvPr id="6" name="Group 5">
              <a:extLst>
                <a:ext uri="{FF2B5EF4-FFF2-40B4-BE49-F238E27FC236}">
                  <a16:creationId xmlns:a16="http://schemas.microsoft.com/office/drawing/2014/main" id="{CEA1C76B-F68F-5434-24F3-8465B1A26B82}"/>
                </a:ext>
              </a:extLst>
            </p:cNvPr>
            <p:cNvGrpSpPr/>
            <p:nvPr/>
          </p:nvGrpSpPr>
          <p:grpSpPr>
            <a:xfrm>
              <a:off x="3515633" y="1501556"/>
              <a:ext cx="8615407" cy="4028387"/>
              <a:chOff x="3515633" y="1501556"/>
              <a:chExt cx="8615407" cy="4028387"/>
            </a:xfrm>
          </p:grpSpPr>
          <p:sp>
            <p:nvSpPr>
              <p:cNvPr id="8" name="Oval 7">
                <a:extLst>
                  <a:ext uri="{FF2B5EF4-FFF2-40B4-BE49-F238E27FC236}">
                    <a16:creationId xmlns:a16="http://schemas.microsoft.com/office/drawing/2014/main" id="{936DAC99-90D0-DF23-3A3E-ECB04D978F0B}"/>
                  </a:ext>
                </a:extLst>
              </p:cNvPr>
              <p:cNvSpPr/>
              <p:nvPr/>
            </p:nvSpPr>
            <p:spPr>
              <a:xfrm>
                <a:off x="3515633" y="1501556"/>
                <a:ext cx="4606835" cy="4028387"/>
              </a:xfrm>
              <a:prstGeom prst="ellipse">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9" name="TextBox 8">
                <a:extLst>
                  <a:ext uri="{FF2B5EF4-FFF2-40B4-BE49-F238E27FC236}">
                    <a16:creationId xmlns:a16="http://schemas.microsoft.com/office/drawing/2014/main" id="{FD197513-89FE-930B-08F9-F3D69D357CEC}"/>
                  </a:ext>
                </a:extLst>
              </p:cNvPr>
              <p:cNvSpPr txBox="1"/>
              <p:nvPr/>
            </p:nvSpPr>
            <p:spPr>
              <a:xfrm>
                <a:off x="4976948" y="1706756"/>
                <a:ext cx="7154092" cy="390674"/>
              </a:xfrm>
              <a:prstGeom prst="rect">
                <a:avLst/>
              </a:prstGeom>
              <a:noFill/>
            </p:spPr>
            <p:txBody>
              <a:bodyPr wrap="square" lIns="91440" tIns="45720" rIns="91440" bIns="45720" rtlCol="0" anchor="t">
                <a:spAutoFit/>
              </a:bodyPr>
              <a:lstStyle/>
              <a:p>
                <a:pPr defTabSz="914377"/>
                <a:r>
                  <a:rPr lang="en-IN" sz="1600" b="1">
                    <a:latin typeface="Calibri" panose="020F0502020204030204"/>
                    <a:cs typeface="Arial"/>
                    <a:sym typeface="Arial"/>
                  </a:rPr>
                  <a:t>Machine Learning                                </a:t>
                </a:r>
                <a:endParaRPr lang="en-IN" sz="1600" b="1">
                  <a:latin typeface="Calibri" panose="020F0502020204030204"/>
                  <a:ea typeface="Calibri"/>
                  <a:cs typeface="Arial"/>
                </a:endParaRPr>
              </a:p>
            </p:txBody>
          </p:sp>
        </p:grpSp>
        <p:sp>
          <p:nvSpPr>
            <p:cNvPr id="7" name="Oval 6">
              <a:extLst>
                <a:ext uri="{FF2B5EF4-FFF2-40B4-BE49-F238E27FC236}">
                  <a16:creationId xmlns:a16="http://schemas.microsoft.com/office/drawing/2014/main" id="{3F0F8B89-6755-4F20-B097-1C748466D0F3}"/>
                </a:ext>
              </a:extLst>
            </p:cNvPr>
            <p:cNvSpPr/>
            <p:nvPr/>
          </p:nvSpPr>
          <p:spPr>
            <a:xfrm>
              <a:off x="4170254" y="2105363"/>
              <a:ext cx="3311969" cy="3002566"/>
            </a:xfrm>
            <a:prstGeom prst="ellipse">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lIns="91440" tIns="45720" rIns="91440" bIns="45720" rtlCol="0" anchor="ctr"/>
            <a:lstStyle/>
            <a:p>
              <a:pPr algn="ctr" defTabSz="914377"/>
              <a:r>
                <a:rPr lang="en-IN" b="1">
                  <a:solidFill>
                    <a:schemeClr val="bg1"/>
                  </a:solidFill>
                  <a:latin typeface="Calibri" panose="020F0502020204030204"/>
                  <a:ea typeface="Calibri"/>
                  <a:cs typeface="Calibri"/>
                </a:rPr>
                <a:t>D</a:t>
              </a:r>
            </a:p>
          </p:txBody>
        </p:sp>
      </p:grpSp>
      <p:sp>
        <p:nvSpPr>
          <p:cNvPr id="15" name="Oval 14">
            <a:extLst>
              <a:ext uri="{FF2B5EF4-FFF2-40B4-BE49-F238E27FC236}">
                <a16:creationId xmlns:a16="http://schemas.microsoft.com/office/drawing/2014/main" id="{F2FC214C-F47D-BB8F-D5C5-6A884443D1BC}"/>
              </a:ext>
            </a:extLst>
          </p:cNvPr>
          <p:cNvSpPr/>
          <p:nvPr/>
        </p:nvSpPr>
        <p:spPr>
          <a:xfrm>
            <a:off x="8859066" y="4470312"/>
            <a:ext cx="1385977" cy="1273049"/>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b="1">
                <a:solidFill>
                  <a:schemeClr val="tx1"/>
                </a:solidFill>
              </a:rPr>
              <a:t>Generative AI</a:t>
            </a:r>
          </a:p>
        </p:txBody>
      </p:sp>
      <p:sp>
        <p:nvSpPr>
          <p:cNvPr id="16" name="TextBox 15">
            <a:extLst>
              <a:ext uri="{FF2B5EF4-FFF2-40B4-BE49-F238E27FC236}">
                <a16:creationId xmlns:a16="http://schemas.microsoft.com/office/drawing/2014/main" id="{1241D380-70D8-941B-7F19-5BFE47F3FD37}"/>
              </a:ext>
            </a:extLst>
          </p:cNvPr>
          <p:cNvSpPr txBox="1"/>
          <p:nvPr/>
        </p:nvSpPr>
        <p:spPr>
          <a:xfrm>
            <a:off x="8863772" y="3888422"/>
            <a:ext cx="15240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Deep Learning</a:t>
            </a:r>
          </a:p>
        </p:txBody>
      </p:sp>
      <p:graphicFrame>
        <p:nvGraphicFramePr>
          <p:cNvPr id="18" name="Content Placeholder">
            <a:extLst>
              <a:ext uri="{FF2B5EF4-FFF2-40B4-BE49-F238E27FC236}">
                <a16:creationId xmlns:a16="http://schemas.microsoft.com/office/drawing/2014/main" id="{C4FB8950-A645-C709-782E-2CB0BEDFE085}"/>
              </a:ext>
            </a:extLst>
          </p:cNvPr>
          <p:cNvGraphicFramePr>
            <a:graphicFrameLocks noGrp="1"/>
          </p:cNvGraphicFramePr>
          <p:nvPr/>
        </p:nvGraphicFramePr>
        <p:xfrm>
          <a:off x="833162" y="2628533"/>
          <a:ext cx="6314242" cy="3554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740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hat is Poe? Fast AI Chatbot">
            <a:extLst>
              <a:ext uri="{FF2B5EF4-FFF2-40B4-BE49-F238E27FC236}">
                <a16:creationId xmlns:a16="http://schemas.microsoft.com/office/drawing/2014/main" id="{BA5FD399-F5CE-775E-BC40-17494B32345C}"/>
              </a:ext>
            </a:extLst>
          </p:cNvPr>
          <p:cNvPicPr>
            <a:picLocks noGrp="1" noChangeAspect="1"/>
          </p:cNvPicPr>
          <p:nvPr>
            <p:ph idx="1"/>
          </p:nvPr>
        </p:nvPicPr>
        <p:blipFill>
          <a:blip r:embed="rId2"/>
          <a:stretch>
            <a:fillRect/>
          </a:stretch>
        </p:blipFill>
        <p:spPr>
          <a:xfrm>
            <a:off x="749652" y="2439192"/>
            <a:ext cx="2663472" cy="1783644"/>
          </a:xfrm>
          <a:prstGeom prst="rect">
            <a:avLst/>
          </a:prstGeom>
        </p:spPr>
      </p:pic>
      <p:pic>
        <p:nvPicPr>
          <p:cNvPr id="4" name="Content Placeholder 3" descr="OpenAI Farmer.Chat | Generative AI chatbot">
            <a:extLst>
              <a:ext uri="{FF2B5EF4-FFF2-40B4-BE49-F238E27FC236}">
                <a16:creationId xmlns:a16="http://schemas.microsoft.com/office/drawing/2014/main" id="{54915134-EC14-B856-AC0E-5A8F115C51BA}"/>
              </a:ext>
            </a:extLst>
          </p:cNvPr>
          <p:cNvPicPr>
            <a:picLocks noGrp="1" noChangeAspect="1"/>
          </p:cNvPicPr>
          <p:nvPr/>
        </p:nvPicPr>
        <p:blipFill>
          <a:blip r:embed="rId3"/>
          <a:stretch>
            <a:fillRect/>
          </a:stretch>
        </p:blipFill>
        <p:spPr>
          <a:xfrm>
            <a:off x="6757731" y="482674"/>
            <a:ext cx="5268559" cy="5282670"/>
          </a:xfrm>
          <a:prstGeom prst="rect">
            <a:avLst/>
          </a:prstGeom>
        </p:spPr>
      </p:pic>
      <p:pic>
        <p:nvPicPr>
          <p:cNvPr id="6" name="Picture 5" descr="Julius AI - Nexus">
            <a:extLst>
              <a:ext uri="{FF2B5EF4-FFF2-40B4-BE49-F238E27FC236}">
                <a16:creationId xmlns:a16="http://schemas.microsoft.com/office/drawing/2014/main" id="{BFCBD261-D614-F084-75CA-A7797F9A4A6D}"/>
              </a:ext>
            </a:extLst>
          </p:cNvPr>
          <p:cNvPicPr>
            <a:picLocks noChangeAspect="1"/>
          </p:cNvPicPr>
          <p:nvPr/>
        </p:nvPicPr>
        <p:blipFill>
          <a:blip r:embed="rId4"/>
          <a:stretch>
            <a:fillRect/>
          </a:stretch>
        </p:blipFill>
        <p:spPr>
          <a:xfrm>
            <a:off x="754186" y="477714"/>
            <a:ext cx="2665589" cy="1968500"/>
          </a:xfrm>
          <a:prstGeom prst="rect">
            <a:avLst/>
          </a:prstGeom>
        </p:spPr>
      </p:pic>
      <p:pic>
        <p:nvPicPr>
          <p:cNvPr id="7" name="Picture 6" descr="File:ChatGPT-Logo.svg - Wikipedia">
            <a:extLst>
              <a:ext uri="{FF2B5EF4-FFF2-40B4-BE49-F238E27FC236}">
                <a16:creationId xmlns:a16="http://schemas.microsoft.com/office/drawing/2014/main" id="{54106645-FD23-7420-F49A-F5F7110BA6CF}"/>
              </a:ext>
            </a:extLst>
          </p:cNvPr>
          <p:cNvPicPr>
            <a:picLocks noChangeAspect="1"/>
          </p:cNvPicPr>
          <p:nvPr/>
        </p:nvPicPr>
        <p:blipFill>
          <a:blip r:embed="rId5"/>
          <a:stretch>
            <a:fillRect/>
          </a:stretch>
        </p:blipFill>
        <p:spPr>
          <a:xfrm>
            <a:off x="3626555" y="479778"/>
            <a:ext cx="1342420" cy="1223141"/>
          </a:xfrm>
          <a:prstGeom prst="rect">
            <a:avLst/>
          </a:prstGeom>
        </p:spPr>
      </p:pic>
      <p:pic>
        <p:nvPicPr>
          <p:cNvPr id="9" name="Picture 8" descr="Copilot Logo and symbol, meaning, history, PNG, brand">
            <a:extLst>
              <a:ext uri="{FF2B5EF4-FFF2-40B4-BE49-F238E27FC236}">
                <a16:creationId xmlns:a16="http://schemas.microsoft.com/office/drawing/2014/main" id="{CA9977AA-9276-C81A-3ED0-B12617AAFBCA}"/>
              </a:ext>
            </a:extLst>
          </p:cNvPr>
          <p:cNvPicPr>
            <a:picLocks noChangeAspect="1"/>
          </p:cNvPicPr>
          <p:nvPr/>
        </p:nvPicPr>
        <p:blipFill>
          <a:blip r:embed="rId6"/>
          <a:stretch>
            <a:fillRect/>
          </a:stretch>
        </p:blipFill>
        <p:spPr>
          <a:xfrm>
            <a:off x="3285065" y="1712030"/>
            <a:ext cx="1924758" cy="1147941"/>
          </a:xfrm>
          <a:prstGeom prst="rect">
            <a:avLst/>
          </a:prstGeom>
        </p:spPr>
      </p:pic>
      <p:pic>
        <p:nvPicPr>
          <p:cNvPr id="10" name="Picture 9" descr="Perplexity Integrations - Connect with voice and web chatbot">
            <a:extLst>
              <a:ext uri="{FF2B5EF4-FFF2-40B4-BE49-F238E27FC236}">
                <a16:creationId xmlns:a16="http://schemas.microsoft.com/office/drawing/2014/main" id="{B88633F5-E985-C122-EFA5-238BBF4754A9}"/>
              </a:ext>
            </a:extLst>
          </p:cNvPr>
          <p:cNvPicPr>
            <a:picLocks noChangeAspect="1"/>
          </p:cNvPicPr>
          <p:nvPr/>
        </p:nvPicPr>
        <p:blipFill>
          <a:blip r:embed="rId7"/>
          <a:stretch>
            <a:fillRect/>
          </a:stretch>
        </p:blipFill>
        <p:spPr>
          <a:xfrm>
            <a:off x="4967992" y="1637771"/>
            <a:ext cx="1790348" cy="1225905"/>
          </a:xfrm>
          <a:prstGeom prst="rect">
            <a:avLst/>
          </a:prstGeom>
        </p:spPr>
      </p:pic>
      <p:pic>
        <p:nvPicPr>
          <p:cNvPr id="11" name="Picture 10" descr="A blue whale with a tail&#10;&#10;AI-generated content may be incorrect.">
            <a:extLst>
              <a:ext uri="{FF2B5EF4-FFF2-40B4-BE49-F238E27FC236}">
                <a16:creationId xmlns:a16="http://schemas.microsoft.com/office/drawing/2014/main" id="{D4B6BB9E-A242-D4AB-59DA-F4E5AE5DA7FA}"/>
              </a:ext>
            </a:extLst>
          </p:cNvPr>
          <p:cNvPicPr>
            <a:picLocks noChangeAspect="1"/>
          </p:cNvPicPr>
          <p:nvPr/>
        </p:nvPicPr>
        <p:blipFill>
          <a:blip r:embed="rId8"/>
          <a:stretch>
            <a:fillRect/>
          </a:stretch>
        </p:blipFill>
        <p:spPr>
          <a:xfrm>
            <a:off x="5199592" y="303036"/>
            <a:ext cx="1440039" cy="1397706"/>
          </a:xfrm>
          <a:prstGeom prst="rect">
            <a:avLst/>
          </a:prstGeom>
        </p:spPr>
      </p:pic>
      <p:pic>
        <p:nvPicPr>
          <p:cNvPr id="12" name="Picture 11" descr="A blue infinity symbol on a black background&#10;&#10;Description automatically generated">
            <a:extLst>
              <a:ext uri="{FF2B5EF4-FFF2-40B4-BE49-F238E27FC236}">
                <a16:creationId xmlns:a16="http://schemas.microsoft.com/office/drawing/2014/main" id="{8EF67AEE-DA0C-16B3-17E3-B31E00F58397}"/>
              </a:ext>
            </a:extLst>
          </p:cNvPr>
          <p:cNvPicPr>
            <a:picLocks noChangeAspect="1"/>
          </p:cNvPicPr>
          <p:nvPr/>
        </p:nvPicPr>
        <p:blipFill>
          <a:blip r:embed="rId9"/>
          <a:stretch>
            <a:fillRect/>
          </a:stretch>
        </p:blipFill>
        <p:spPr>
          <a:xfrm>
            <a:off x="3281186" y="2874522"/>
            <a:ext cx="1918141" cy="1354702"/>
          </a:xfrm>
          <a:prstGeom prst="rect">
            <a:avLst/>
          </a:prstGeom>
        </p:spPr>
      </p:pic>
      <p:pic>
        <p:nvPicPr>
          <p:cNvPr id="13" name="Picture 12" descr="A black letter on a tan background&#10;&#10;Description automatically generated">
            <a:extLst>
              <a:ext uri="{FF2B5EF4-FFF2-40B4-BE49-F238E27FC236}">
                <a16:creationId xmlns:a16="http://schemas.microsoft.com/office/drawing/2014/main" id="{A8AC46D6-99F9-5B5F-C079-416A4230C9F7}"/>
              </a:ext>
            </a:extLst>
          </p:cNvPr>
          <p:cNvPicPr>
            <a:picLocks noChangeAspect="1"/>
          </p:cNvPicPr>
          <p:nvPr/>
        </p:nvPicPr>
        <p:blipFill>
          <a:blip r:embed="rId10"/>
          <a:stretch>
            <a:fillRect/>
          </a:stretch>
        </p:blipFill>
        <p:spPr>
          <a:xfrm>
            <a:off x="5200650" y="2872316"/>
            <a:ext cx="1367368" cy="1353257"/>
          </a:xfrm>
          <a:prstGeom prst="rect">
            <a:avLst/>
          </a:prstGeom>
        </p:spPr>
      </p:pic>
      <p:pic>
        <p:nvPicPr>
          <p:cNvPr id="2" name="Picture 1" descr="notebooklm">
            <a:extLst>
              <a:ext uri="{FF2B5EF4-FFF2-40B4-BE49-F238E27FC236}">
                <a16:creationId xmlns:a16="http://schemas.microsoft.com/office/drawing/2014/main" id="{4C4A4B37-AA40-C621-1BB9-C33069E8980F}"/>
              </a:ext>
            </a:extLst>
          </p:cNvPr>
          <p:cNvPicPr>
            <a:picLocks noChangeAspect="1"/>
          </p:cNvPicPr>
          <p:nvPr/>
        </p:nvPicPr>
        <p:blipFill>
          <a:blip r:embed="rId11"/>
          <a:stretch>
            <a:fillRect/>
          </a:stretch>
        </p:blipFill>
        <p:spPr>
          <a:xfrm>
            <a:off x="756249" y="4228381"/>
            <a:ext cx="2671314" cy="2398144"/>
          </a:xfrm>
          <a:prstGeom prst="rect">
            <a:avLst/>
          </a:prstGeom>
        </p:spPr>
      </p:pic>
      <p:pic>
        <p:nvPicPr>
          <p:cNvPr id="3" name="Picture 2" descr="Avis N8N : Un outil d'automatisation open-source sérieux ?">
            <a:extLst>
              <a:ext uri="{FF2B5EF4-FFF2-40B4-BE49-F238E27FC236}">
                <a16:creationId xmlns:a16="http://schemas.microsoft.com/office/drawing/2014/main" id="{103DD805-AD5F-1AB6-FF30-112D93E7AF0E}"/>
              </a:ext>
            </a:extLst>
          </p:cNvPr>
          <p:cNvPicPr>
            <a:picLocks noChangeAspect="1"/>
          </p:cNvPicPr>
          <p:nvPr/>
        </p:nvPicPr>
        <p:blipFill>
          <a:blip r:embed="rId12"/>
          <a:stretch>
            <a:fillRect/>
          </a:stretch>
        </p:blipFill>
        <p:spPr>
          <a:xfrm>
            <a:off x="3416061" y="4228381"/>
            <a:ext cx="3232029" cy="2326257"/>
          </a:xfrm>
          <a:prstGeom prst="rect">
            <a:avLst/>
          </a:prstGeom>
        </p:spPr>
      </p:pic>
    </p:spTree>
    <p:extLst>
      <p:ext uri="{BB962C8B-B14F-4D97-AF65-F5344CB8AC3E}">
        <p14:creationId xmlns:p14="http://schemas.microsoft.com/office/powerpoint/2010/main" val="482729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ichmond_EV_Analysis_FULL_1920x1280_1">
            <a:hlinkClick r:id="" action="ppaction://media"/>
            <a:extLst>
              <a:ext uri="{FF2B5EF4-FFF2-40B4-BE49-F238E27FC236}">
                <a16:creationId xmlns:a16="http://schemas.microsoft.com/office/drawing/2014/main" id="{3882AC19-3E2C-829B-4181-293BD419A1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4" y="-4313"/>
            <a:ext cx="12197748" cy="6866626"/>
          </a:xfrm>
          <a:prstGeom prst="rect">
            <a:avLst/>
          </a:prstGeom>
        </p:spPr>
      </p:pic>
    </p:spTree>
    <p:extLst>
      <p:ext uri="{BB962C8B-B14F-4D97-AF65-F5344CB8AC3E}">
        <p14:creationId xmlns:p14="http://schemas.microsoft.com/office/powerpoint/2010/main" val="31512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52E0122F-6B54-B8EF-8326-E2B5CBD0548D}"/>
              </a:ext>
            </a:extLst>
          </p:cNvPr>
          <p:cNvSpPr/>
          <p:nvPr/>
        </p:nvSpPr>
        <p:spPr>
          <a:xfrm flipV="1">
            <a:off x="539500" y="3040629"/>
            <a:ext cx="5351428" cy="2688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defRPr/>
            </a:pPr>
            <a:endParaRPr lang="en-US" sz="1500">
              <a:solidFill>
                <a:schemeClr val="tx1">
                  <a:lumMod val="95000"/>
                  <a:lumOff val="5000"/>
                </a:schemeClr>
              </a:solidFill>
              <a:latin typeface="+mj-lt"/>
            </a:endParaRPr>
          </a:p>
        </p:txBody>
      </p:sp>
      <p:sp>
        <p:nvSpPr>
          <p:cNvPr id="83" name="TextBox 82">
            <a:extLst>
              <a:ext uri="{FF2B5EF4-FFF2-40B4-BE49-F238E27FC236}">
                <a16:creationId xmlns:a16="http://schemas.microsoft.com/office/drawing/2014/main" id="{90EB5ADF-BF22-4C3C-A430-156F0419BC50}"/>
              </a:ext>
            </a:extLst>
          </p:cNvPr>
          <p:cNvSpPr txBox="1"/>
          <p:nvPr/>
        </p:nvSpPr>
        <p:spPr>
          <a:xfrm>
            <a:off x="1428119" y="2570735"/>
            <a:ext cx="3569845" cy="323165"/>
          </a:xfrm>
          <a:prstGeom prst="rect">
            <a:avLst/>
          </a:prstGeom>
          <a:noFill/>
          <a:ln>
            <a:solidFill>
              <a:schemeClr val="accent1">
                <a:lumMod val="50000"/>
              </a:schemeClr>
            </a:solidFill>
          </a:ln>
        </p:spPr>
        <p:txBody>
          <a:bodyPr wrap="square" anchor="ctr">
            <a:spAutoFit/>
          </a:bodyPr>
          <a:lstStyle/>
          <a:p>
            <a:pPr algn="ctr" defTabSz="761970">
              <a:defRPr/>
            </a:pPr>
            <a:r>
              <a:rPr lang="en-US" sz="1500" b="1">
                <a:solidFill>
                  <a:schemeClr val="tx1">
                    <a:lumMod val="95000"/>
                    <a:lumOff val="5000"/>
                  </a:schemeClr>
                </a:solidFill>
                <a:latin typeface="+mj-lt"/>
                <a:cs typeface="Arial" panose="020B0604020202020204" pitchFamily="34" charset="0"/>
              </a:rPr>
              <a:t>Salient features of </a:t>
            </a:r>
            <a:r>
              <a:rPr lang="en-US" sz="1500" b="1" err="1">
                <a:solidFill>
                  <a:schemeClr val="tx1">
                    <a:lumMod val="95000"/>
                    <a:lumOff val="5000"/>
                  </a:schemeClr>
                </a:solidFill>
                <a:latin typeface="+mj-lt"/>
                <a:cs typeface="Arial" panose="020B0604020202020204" pitchFamily="34" charset="0"/>
              </a:rPr>
              <a:t>ChatGPT</a:t>
            </a:r>
            <a:r>
              <a:rPr lang="en-US" sz="1500" b="1">
                <a:solidFill>
                  <a:schemeClr val="tx1">
                    <a:lumMod val="95000"/>
                    <a:lumOff val="5000"/>
                  </a:schemeClr>
                </a:solidFill>
                <a:latin typeface="+mj-lt"/>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97407" y="3295334"/>
            <a:ext cx="5035613" cy="2929825"/>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95000"/>
                      <a:lumOff val="5000"/>
                    </a:schemeClr>
                  </a:solidFill>
                  <a:latin typeface="+mj-lt"/>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95000"/>
                      <a:lumOff val="5000"/>
                    </a:schemeClr>
                  </a:solidFill>
                  <a:latin typeface="+mj-lt"/>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95000"/>
                      <a:lumOff val="5000"/>
                    </a:schemeClr>
                  </a:solidFill>
                  <a:latin typeface="+mj-lt"/>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tx1">
                      <a:lumMod val="95000"/>
                      <a:lumOff val="5000"/>
                    </a:schemeClr>
                  </a:solidFill>
                  <a:latin typeface="+mj-lt"/>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grpSp>
      </p:grpSp>
      <p:grpSp>
        <p:nvGrpSpPr>
          <p:cNvPr id="71" name="Group 70">
            <a:extLst>
              <a:ext uri="{FF2B5EF4-FFF2-40B4-BE49-F238E27FC236}">
                <a16:creationId xmlns:a16="http://schemas.microsoft.com/office/drawing/2014/main" id="{323EA7C5-A5CA-DE85-27D5-0DC1D6604ABA}"/>
              </a:ext>
            </a:extLst>
          </p:cNvPr>
          <p:cNvGrpSpPr/>
          <p:nvPr/>
        </p:nvGrpSpPr>
        <p:grpSpPr>
          <a:xfrm>
            <a:off x="950804" y="3326622"/>
            <a:ext cx="1813131" cy="1381105"/>
            <a:chOff x="7666096" y="2937432"/>
            <a:chExt cx="1975703" cy="1418599"/>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1062995"/>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a:solidFill>
                    <a:schemeClr val="tx1">
                      <a:lumMod val="95000"/>
                      <a:lumOff val="5000"/>
                    </a:schemeClr>
                  </a:solidFill>
                  <a:latin typeface="+mj-lt"/>
                  <a:cs typeface="Arial" panose="020B0604020202020204" pitchFamily="34" charset="0"/>
                </a:rPr>
                <a:t>Generate dynamic and in-depth virtual responses for each task assigned in written form </a:t>
              </a:r>
            </a:p>
            <a:p>
              <a:pPr marL="152394" indent="-152394">
                <a:buFont typeface="Courier New" panose="02070309020205020404" pitchFamily="49" charset="0"/>
                <a:buChar char="o"/>
              </a:pPr>
              <a:r>
                <a:rPr lang="en-US" sz="875">
                  <a:solidFill>
                    <a:schemeClr val="tx1">
                      <a:lumMod val="95000"/>
                      <a:lumOff val="5000"/>
                    </a:schemeClr>
                  </a:solidFill>
                  <a:latin typeface="+mj-lt"/>
                  <a:cs typeface="Arial" panose="020B0604020202020204" pitchFamily="34" charset="0"/>
                </a:rPr>
                <a:t>Offer better </a:t>
              </a:r>
              <a:br>
                <a:rPr lang="en-US" sz="875">
                  <a:solidFill>
                    <a:schemeClr val="tx1">
                      <a:lumMod val="95000"/>
                      <a:lumOff val="5000"/>
                    </a:schemeClr>
                  </a:solidFill>
                  <a:latin typeface="+mj-lt"/>
                  <a:cs typeface="Arial" panose="020B0604020202020204" pitchFamily="34" charset="0"/>
                </a:rPr>
              </a:br>
              <a:r>
                <a:rPr lang="en-US" sz="875">
                  <a:solidFill>
                    <a:schemeClr val="tx1">
                      <a:lumMod val="95000"/>
                      <a:lumOff val="5000"/>
                    </a:schemeClr>
                  </a:solidFill>
                  <a:latin typeface="+mj-lt"/>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37432"/>
              <a:ext cx="1889304" cy="384759"/>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837558" y="3326623"/>
            <a:ext cx="1813131" cy="1463946"/>
            <a:chOff x="7666096" y="2939792"/>
            <a:chExt cx="1975703" cy="1503690"/>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148087"/>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33">
                  <a:solidFill>
                    <a:schemeClr val="tx1">
                      <a:lumMod val="95000"/>
                      <a:lumOff val="5000"/>
                    </a:schemeClr>
                  </a:solidFill>
                  <a:latin typeface="+mj-lt"/>
                  <a:cs typeface="Arial" panose="020B0604020202020204" pitchFamily="34" charset="0"/>
                </a:rPr>
                <a:t>Platform is trained on huge amount of textual data enabling it to offer wide range </a:t>
              </a:r>
              <a:br>
                <a:rPr lang="en-US" sz="833">
                  <a:solidFill>
                    <a:schemeClr val="tx1">
                      <a:lumMod val="95000"/>
                      <a:lumOff val="5000"/>
                    </a:schemeClr>
                  </a:solidFill>
                  <a:latin typeface="+mj-lt"/>
                  <a:cs typeface="Arial" panose="020B0604020202020204" pitchFamily="34" charset="0"/>
                </a:rPr>
              </a:br>
              <a:r>
                <a:rPr lang="en-US" sz="833">
                  <a:solidFill>
                    <a:schemeClr val="tx1">
                      <a:lumMod val="95000"/>
                      <a:lumOff val="5000"/>
                    </a:schemeClr>
                  </a:solidFill>
                  <a:latin typeface="+mj-lt"/>
                  <a:cs typeface="Arial" panose="020B0604020202020204" pitchFamily="34" charset="0"/>
                </a:rPr>
                <a:t>of responses </a:t>
              </a:r>
            </a:p>
            <a:p>
              <a:pPr marL="152394" indent="-152394">
                <a:buFont typeface="Courier New" panose="02070309020205020404" pitchFamily="49" charset="0"/>
                <a:buChar char="o"/>
              </a:pPr>
              <a:r>
                <a:rPr lang="en-US" sz="833">
                  <a:solidFill>
                    <a:schemeClr val="tx1">
                      <a:lumMod val="95000"/>
                      <a:lumOff val="5000"/>
                    </a:schemeClr>
                  </a:solidFill>
                  <a:latin typeface="+mj-lt"/>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39792"/>
              <a:ext cx="1660783" cy="384759"/>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Large-</a:t>
              </a:r>
              <a:br>
                <a:rPr lang="en-IN" sz="917" b="1">
                  <a:solidFill>
                    <a:schemeClr val="tx1">
                      <a:lumMod val="95000"/>
                      <a:lumOff val="5000"/>
                    </a:schemeClr>
                  </a:solidFill>
                  <a:latin typeface="+mj-lt"/>
                  <a:ea typeface="Gadugi" panose="020B0502040204020203" pitchFamily="34" charset="0"/>
                </a:rPr>
              </a:br>
              <a:r>
                <a:rPr lang="en-IN" sz="917" b="1">
                  <a:solidFill>
                    <a:schemeClr val="tx1">
                      <a:lumMod val="95000"/>
                      <a:lumOff val="5000"/>
                    </a:schemeClr>
                  </a:solidFill>
                  <a:latin typeface="+mj-lt"/>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837558" y="5130260"/>
            <a:ext cx="1678354" cy="830434"/>
            <a:chOff x="7666096" y="3238511"/>
            <a:chExt cx="1828841" cy="852979"/>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48071"/>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a:solidFill>
                    <a:schemeClr val="tx1">
                      <a:lumMod val="95000"/>
                      <a:lumOff val="5000"/>
                    </a:schemeClr>
                  </a:solidFill>
                  <a:latin typeface="+mj-lt"/>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Use of </a:t>
              </a:r>
              <a:r>
                <a:rPr lang="en-IN" sz="917" b="1" err="1">
                  <a:solidFill>
                    <a:schemeClr val="tx1">
                      <a:lumMod val="95000"/>
                      <a:lumOff val="5000"/>
                    </a:schemeClr>
                  </a:solidFill>
                  <a:latin typeface="+mj-lt"/>
                  <a:ea typeface="Gadugi" panose="020B0502040204020203" pitchFamily="34" charset="0"/>
                </a:rPr>
                <a:t>ChatGPT</a:t>
              </a:r>
              <a:r>
                <a:rPr lang="en-IN" sz="917" b="1">
                  <a:solidFill>
                    <a:schemeClr val="tx1">
                      <a:lumMod val="95000"/>
                      <a:lumOff val="5000"/>
                    </a:schemeClr>
                  </a:solidFill>
                  <a:latin typeface="+mj-lt"/>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950804" y="5130260"/>
            <a:ext cx="1885608" cy="715211"/>
            <a:chOff x="7666096" y="3238511"/>
            <a:chExt cx="2054679" cy="7346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29720"/>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917">
                  <a:solidFill>
                    <a:schemeClr val="tx1">
                      <a:lumMod val="95000"/>
                      <a:lumOff val="5000"/>
                    </a:schemeClr>
                  </a:solidFill>
                  <a:latin typeface="+mj-lt"/>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Adaptability </a:t>
              </a:r>
            </a:p>
          </p:txBody>
        </p:sp>
      </p:grpSp>
      <p:grpSp>
        <p:nvGrpSpPr>
          <p:cNvPr id="66" name="Group 65">
            <a:extLst>
              <a:ext uri="{FF2B5EF4-FFF2-40B4-BE49-F238E27FC236}">
                <a16:creationId xmlns:a16="http://schemas.microsoft.com/office/drawing/2014/main" id="{F6E9119D-AB41-2EA9-06D0-A9C4873DECD7}"/>
              </a:ext>
            </a:extLst>
          </p:cNvPr>
          <p:cNvGrpSpPr/>
          <p:nvPr/>
        </p:nvGrpSpPr>
        <p:grpSpPr>
          <a:xfrm>
            <a:off x="2684645" y="4295236"/>
            <a:ext cx="1068666" cy="924383"/>
            <a:chOff x="2429848" y="4083514"/>
            <a:chExt cx="1164487" cy="949478"/>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83514"/>
              <a:ext cx="489559" cy="279317"/>
            </a:xfrm>
            <a:prstGeom prst="rect">
              <a:avLst/>
            </a:prstGeom>
            <a:noFill/>
            <a:ln>
              <a:noFill/>
            </a:ln>
          </p:spPr>
          <p:txBody>
            <a:bodyPr wrap="square" anchor="ctr">
              <a:spAutoFit/>
            </a:bodyPr>
            <a:lstStyle/>
            <a:p>
              <a:pPr algn="ctr" defTabSz="761970">
                <a:defRPr/>
              </a:pPr>
              <a:r>
                <a:rPr lang="en-US" sz="1167" b="1">
                  <a:solidFill>
                    <a:schemeClr val="tx1">
                      <a:lumMod val="95000"/>
                      <a:lumOff val="5000"/>
                    </a:schemeClr>
                  </a:solidFill>
                  <a:latin typeface="+mj-lt"/>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83514"/>
              <a:ext cx="489559" cy="279316"/>
            </a:xfrm>
            <a:prstGeom prst="rect">
              <a:avLst/>
            </a:prstGeom>
            <a:noFill/>
            <a:ln>
              <a:noFill/>
            </a:ln>
          </p:spPr>
          <p:txBody>
            <a:bodyPr wrap="square" anchor="ctr">
              <a:spAutoFit/>
            </a:bodyPr>
            <a:lstStyle/>
            <a:p>
              <a:pPr algn="ctr" defTabSz="761970">
                <a:defRPr/>
              </a:pPr>
              <a:r>
                <a:rPr lang="en-US" sz="1167" b="1">
                  <a:solidFill>
                    <a:schemeClr val="tx1">
                      <a:lumMod val="95000"/>
                      <a:lumOff val="5000"/>
                    </a:schemeClr>
                  </a:solidFill>
                  <a:latin typeface="+mj-lt"/>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53676"/>
              <a:ext cx="489559" cy="279316"/>
            </a:xfrm>
            <a:prstGeom prst="rect">
              <a:avLst/>
            </a:prstGeom>
            <a:noFill/>
            <a:ln>
              <a:noFill/>
            </a:ln>
          </p:spPr>
          <p:txBody>
            <a:bodyPr wrap="square" anchor="ctr">
              <a:spAutoFit/>
            </a:bodyPr>
            <a:lstStyle/>
            <a:p>
              <a:pPr algn="ctr" defTabSz="761970">
                <a:defRPr/>
              </a:pPr>
              <a:r>
                <a:rPr lang="en-US" sz="1167" b="1">
                  <a:solidFill>
                    <a:schemeClr val="tx1">
                      <a:lumMod val="95000"/>
                      <a:lumOff val="5000"/>
                    </a:schemeClr>
                  </a:solidFill>
                  <a:latin typeface="+mj-lt"/>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53676"/>
              <a:ext cx="489559" cy="279316"/>
            </a:xfrm>
            <a:prstGeom prst="rect">
              <a:avLst/>
            </a:prstGeom>
            <a:noFill/>
            <a:ln>
              <a:noFill/>
            </a:ln>
          </p:spPr>
          <p:txBody>
            <a:bodyPr wrap="square" anchor="ctr">
              <a:spAutoFit/>
            </a:bodyPr>
            <a:lstStyle/>
            <a:p>
              <a:pPr algn="ctr" defTabSz="761970">
                <a:defRPr/>
              </a:pPr>
              <a:r>
                <a:rPr lang="en-US" sz="1167" b="1">
                  <a:solidFill>
                    <a:schemeClr val="tx1">
                      <a:lumMod val="95000"/>
                      <a:lumOff val="5000"/>
                    </a:schemeClr>
                  </a:solidFill>
                  <a:latin typeface="+mj-lt"/>
                  <a:cs typeface="Arial" panose="020B0604020202020204" pitchFamily="34" charset="0"/>
                </a:rPr>
                <a:t>04</a:t>
              </a:r>
            </a:p>
          </p:txBody>
        </p:sp>
      </p:grpSp>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294163" y="500237"/>
            <a:ext cx="0" cy="6178607"/>
          </a:xfrm>
          <a:prstGeom prst="line">
            <a:avLst/>
          </a:prstGeom>
          <a:ln w="1270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CF9A52E1-3695-AF57-8128-887F5689C73C}"/>
              </a:ext>
            </a:extLst>
          </p:cNvPr>
          <p:cNvGrpSpPr/>
          <p:nvPr/>
        </p:nvGrpSpPr>
        <p:grpSpPr>
          <a:xfrm>
            <a:off x="6294163" y="1957763"/>
            <a:ext cx="1776527" cy="3907315"/>
            <a:chOff x="6294163" y="1957763"/>
            <a:chExt cx="1776527" cy="3907315"/>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294163" y="1957763"/>
              <a:ext cx="1776527" cy="3907315"/>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a:solidFill>
                    <a:schemeClr val="tx1">
                      <a:lumMod val="95000"/>
                      <a:lumOff val="5000"/>
                    </a:schemeClr>
                  </a:solidFill>
                  <a:latin typeface="+mj-lt"/>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a:solidFill>
                    <a:schemeClr val="tx1">
                      <a:lumMod val="95000"/>
                      <a:lumOff val="5000"/>
                    </a:schemeClr>
                  </a:solidFill>
                  <a:latin typeface="+mj-lt"/>
                </a:endParaRPr>
              </a:p>
              <a:p>
                <a:pPr algn="ctr" defTabSz="380985">
                  <a:defRPr/>
                </a:pPr>
                <a:endParaRPr lang="en-US" sz="1500">
                  <a:solidFill>
                    <a:schemeClr val="tx1">
                      <a:lumMod val="95000"/>
                      <a:lumOff val="5000"/>
                    </a:schemeClr>
                  </a:solidFill>
                  <a:latin typeface="+mj-lt"/>
                </a:endParaRPr>
              </a:p>
              <a:p>
                <a:pPr algn="ctr" defTabSz="380985">
                  <a:defRPr/>
                </a:pPr>
                <a:endParaRPr lang="en-US" sz="1500">
                  <a:solidFill>
                    <a:schemeClr val="tx1">
                      <a:lumMod val="95000"/>
                      <a:lumOff val="5000"/>
                    </a:schemeClr>
                  </a:solidFill>
                  <a:latin typeface="+mj-lt"/>
                </a:endParaRPr>
              </a:p>
              <a:p>
                <a:pPr algn="ctr" defTabSz="380985">
                  <a:defRPr/>
                </a:pPr>
                <a:endParaRPr lang="en-US" sz="1500">
                  <a:solidFill>
                    <a:schemeClr val="tx1">
                      <a:lumMod val="95000"/>
                      <a:lumOff val="5000"/>
                    </a:schemeClr>
                  </a:solidFill>
                  <a:latin typeface="+mj-lt"/>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5914448" y="3634425"/>
              <a:ext cx="1982384" cy="553998"/>
            </a:xfrm>
            <a:prstGeom prst="rect">
              <a:avLst/>
            </a:prstGeom>
            <a:noFill/>
            <a:ln>
              <a:noFill/>
            </a:ln>
          </p:spPr>
          <p:txBody>
            <a:bodyPr wrap="square" anchor="ctr">
              <a:spAutoFit/>
            </a:bodyPr>
            <a:lstStyle/>
            <a:p>
              <a:pPr algn="ctr"/>
              <a:r>
                <a:rPr lang="en-US" sz="1500" b="1">
                  <a:solidFill>
                    <a:schemeClr val="tx1">
                      <a:lumMod val="95000"/>
                      <a:lumOff val="5000"/>
                    </a:schemeClr>
                  </a:solidFill>
                  <a:latin typeface="+mj-lt"/>
                </a:rPr>
                <a:t>Functionalities </a:t>
              </a:r>
              <a:br>
                <a:rPr lang="en-US" sz="1500" b="1">
                  <a:solidFill>
                    <a:schemeClr val="tx1">
                      <a:lumMod val="95000"/>
                      <a:lumOff val="5000"/>
                    </a:schemeClr>
                  </a:solidFill>
                  <a:latin typeface="+mj-lt"/>
                </a:rPr>
              </a:br>
              <a:r>
                <a:rPr lang="en-US" sz="1500" b="1">
                  <a:solidFill>
                    <a:schemeClr val="tx1">
                      <a:lumMod val="95000"/>
                      <a:lumOff val="5000"/>
                    </a:schemeClr>
                  </a:solidFill>
                  <a:latin typeface="+mj-lt"/>
                </a:rPr>
                <a:t>of </a:t>
              </a:r>
              <a:r>
                <a:rPr lang="en-US" sz="1500" b="1" err="1">
                  <a:solidFill>
                    <a:schemeClr val="tx1">
                      <a:lumMod val="95000"/>
                      <a:lumOff val="5000"/>
                    </a:schemeClr>
                  </a:solidFill>
                  <a:latin typeface="+mj-lt"/>
                </a:rPr>
                <a:t>ChatGPT</a:t>
              </a:r>
              <a:r>
                <a:rPr lang="en-US" sz="1500" b="1">
                  <a:solidFill>
                    <a:schemeClr val="tx1">
                      <a:lumMod val="95000"/>
                      <a:lumOff val="5000"/>
                    </a:schemeClr>
                  </a:solidFill>
                  <a:latin typeface="+mj-lt"/>
                </a:rPr>
                <a:t> </a:t>
              </a:r>
            </a:p>
          </p:txBody>
        </p:sp>
      </p:grpSp>
      <p:grpSp>
        <p:nvGrpSpPr>
          <p:cNvPr id="104" name="Group 103">
            <a:extLst>
              <a:ext uri="{FF2B5EF4-FFF2-40B4-BE49-F238E27FC236}">
                <a16:creationId xmlns:a16="http://schemas.microsoft.com/office/drawing/2014/main" id="{DCF42F86-19BD-4273-23D3-71FDB07DDC25}"/>
              </a:ext>
            </a:extLst>
          </p:cNvPr>
          <p:cNvGrpSpPr/>
          <p:nvPr/>
        </p:nvGrpSpPr>
        <p:grpSpPr>
          <a:xfrm>
            <a:off x="6528634" y="1472022"/>
            <a:ext cx="4034275" cy="764000"/>
            <a:chOff x="6528634" y="1472022"/>
            <a:chExt cx="4034275" cy="764000"/>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528634" y="1835912"/>
              <a:ext cx="337548" cy="400110"/>
              <a:chOff x="2768653" y="4129692"/>
              <a:chExt cx="367814" cy="410972"/>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01</a:t>
                </a:r>
              </a:p>
            </p:txBody>
          </p:sp>
        </p:grpSp>
        <p:grpSp>
          <p:nvGrpSpPr>
            <p:cNvPr id="15" name="Group 14">
              <a:extLst>
                <a:ext uri="{FF2B5EF4-FFF2-40B4-BE49-F238E27FC236}">
                  <a16:creationId xmlns:a16="http://schemas.microsoft.com/office/drawing/2014/main" id="{D1F1C6FE-2C10-1C87-8665-6004A8B02E4D}"/>
                </a:ext>
              </a:extLst>
            </p:cNvPr>
            <p:cNvGrpSpPr/>
            <p:nvPr/>
          </p:nvGrpSpPr>
          <p:grpSpPr>
            <a:xfrm>
              <a:off x="6813948" y="1472022"/>
              <a:ext cx="3748961" cy="533043"/>
              <a:chOff x="9510533" y="3417599"/>
              <a:chExt cx="4085107" cy="547514"/>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06962"/>
                <a:ext cx="4085107" cy="358151"/>
              </a:xfrm>
              <a:prstGeom prst="rect">
                <a:avLst/>
              </a:prstGeom>
              <a:noFill/>
              <a:ln>
                <a:noFill/>
              </a:ln>
            </p:spPr>
            <p:txBody>
              <a:bodyPr wrap="square" anchor="ctr">
                <a:spAutoFit/>
              </a:bodyPr>
              <a:lstStyle/>
              <a:p>
                <a:r>
                  <a:rPr lang="en-US" sz="833" err="1">
                    <a:solidFill>
                      <a:schemeClr val="tx1">
                        <a:lumMod val="95000"/>
                        <a:lumOff val="5000"/>
                      </a:schemeClr>
                    </a:solidFill>
                    <a:latin typeface="+mj-lt"/>
                    <a:cs typeface="Arial" panose="020B0604020202020204" pitchFamily="34" charset="0"/>
                  </a:rPr>
                  <a:t>ChatGPT</a:t>
                </a:r>
                <a:r>
                  <a:rPr lang="en-US" sz="833">
                    <a:solidFill>
                      <a:schemeClr val="tx1">
                        <a:lumMod val="95000"/>
                        <a:lumOff val="5000"/>
                      </a:schemeClr>
                    </a:solidFill>
                    <a:latin typeface="+mj-lt"/>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Text Generation</a:t>
                </a:r>
              </a:p>
            </p:txBody>
          </p:sp>
        </p:grpSp>
      </p:grpSp>
      <p:grpSp>
        <p:nvGrpSpPr>
          <p:cNvPr id="105" name="Group 104">
            <a:extLst>
              <a:ext uri="{FF2B5EF4-FFF2-40B4-BE49-F238E27FC236}">
                <a16:creationId xmlns:a16="http://schemas.microsoft.com/office/drawing/2014/main" id="{F6165F1E-7030-B8BE-BFC5-7C13B6D56F16}"/>
              </a:ext>
            </a:extLst>
          </p:cNvPr>
          <p:cNvGrpSpPr/>
          <p:nvPr/>
        </p:nvGrpSpPr>
        <p:grpSpPr>
          <a:xfrm>
            <a:off x="7228238" y="2052578"/>
            <a:ext cx="3198643" cy="596699"/>
            <a:chOff x="7228238" y="2052578"/>
            <a:chExt cx="3198643" cy="596699"/>
          </a:xfrm>
        </p:grpSpPr>
        <p:grpSp>
          <p:nvGrpSpPr>
            <p:cNvPr id="38" name="Group 37">
              <a:extLst>
                <a:ext uri="{FF2B5EF4-FFF2-40B4-BE49-F238E27FC236}">
                  <a16:creationId xmlns:a16="http://schemas.microsoft.com/office/drawing/2014/main" id="{E31C1015-94C6-62FA-C8A5-B8FD4F8438D5}"/>
                </a:ext>
              </a:extLst>
            </p:cNvPr>
            <p:cNvGrpSpPr/>
            <p:nvPr/>
          </p:nvGrpSpPr>
          <p:grpSpPr>
            <a:xfrm>
              <a:off x="7228238" y="2177196"/>
              <a:ext cx="337548" cy="400110"/>
              <a:chOff x="2768653" y="4129692"/>
              <a:chExt cx="367814" cy="410972"/>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02</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589096" y="2052578"/>
              <a:ext cx="2837785" cy="596699"/>
              <a:chOff x="9510533" y="3417599"/>
              <a:chExt cx="3092231" cy="612898"/>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540689"/>
                <a:ext cx="3092231" cy="489808"/>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Dialogue Generation</a:t>
                </a:r>
              </a:p>
            </p:txBody>
          </p:sp>
        </p:grpSp>
      </p:grpSp>
      <p:grpSp>
        <p:nvGrpSpPr>
          <p:cNvPr id="106" name="Group 105">
            <a:extLst>
              <a:ext uri="{FF2B5EF4-FFF2-40B4-BE49-F238E27FC236}">
                <a16:creationId xmlns:a16="http://schemas.microsoft.com/office/drawing/2014/main" id="{C2996560-74EA-24F1-C94D-77E3D5F45454}"/>
              </a:ext>
            </a:extLst>
          </p:cNvPr>
          <p:cNvGrpSpPr/>
          <p:nvPr/>
        </p:nvGrpSpPr>
        <p:grpSpPr>
          <a:xfrm>
            <a:off x="7740611" y="2820326"/>
            <a:ext cx="2859916" cy="582568"/>
            <a:chOff x="7740611" y="2820326"/>
            <a:chExt cx="2859916" cy="582568"/>
          </a:xfrm>
        </p:grpSpPr>
        <p:grpSp>
          <p:nvGrpSpPr>
            <p:cNvPr id="40" name="Group 39">
              <a:extLst>
                <a:ext uri="{FF2B5EF4-FFF2-40B4-BE49-F238E27FC236}">
                  <a16:creationId xmlns:a16="http://schemas.microsoft.com/office/drawing/2014/main" id="{864A29B7-7713-56F1-2013-505CCB6B0B72}"/>
                </a:ext>
              </a:extLst>
            </p:cNvPr>
            <p:cNvGrpSpPr/>
            <p:nvPr/>
          </p:nvGrpSpPr>
          <p:grpSpPr>
            <a:xfrm>
              <a:off x="7740611" y="2879579"/>
              <a:ext cx="337548" cy="400110"/>
              <a:chOff x="2768653" y="4129692"/>
              <a:chExt cx="367814" cy="410972"/>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03</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085827" y="2820326"/>
              <a:ext cx="2514700" cy="582568"/>
              <a:chOff x="9510533" y="3417599"/>
              <a:chExt cx="2740177" cy="5983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26175"/>
                <a:ext cx="2740176" cy="489808"/>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Language Translation</a:t>
                </a:r>
              </a:p>
            </p:txBody>
          </p:sp>
        </p:grpSp>
      </p:grpSp>
      <p:grpSp>
        <p:nvGrpSpPr>
          <p:cNvPr id="107" name="Group 106">
            <a:extLst>
              <a:ext uri="{FF2B5EF4-FFF2-40B4-BE49-F238E27FC236}">
                <a16:creationId xmlns:a16="http://schemas.microsoft.com/office/drawing/2014/main" id="{7FD0FE02-6A14-8C49-6869-DB7E193EF36E}"/>
              </a:ext>
            </a:extLst>
          </p:cNvPr>
          <p:cNvGrpSpPr/>
          <p:nvPr/>
        </p:nvGrpSpPr>
        <p:grpSpPr>
          <a:xfrm>
            <a:off x="7880471" y="3674254"/>
            <a:ext cx="2794729" cy="533043"/>
            <a:chOff x="7880471" y="3674254"/>
            <a:chExt cx="2794729" cy="533043"/>
          </a:xfrm>
        </p:grpSpPr>
        <p:grpSp>
          <p:nvGrpSpPr>
            <p:cNvPr id="41" name="Group 40">
              <a:extLst>
                <a:ext uri="{FF2B5EF4-FFF2-40B4-BE49-F238E27FC236}">
                  <a16:creationId xmlns:a16="http://schemas.microsoft.com/office/drawing/2014/main" id="{CE1A130B-E888-5FB3-D2F5-9B380477EFC7}"/>
                </a:ext>
              </a:extLst>
            </p:cNvPr>
            <p:cNvGrpSpPr/>
            <p:nvPr/>
          </p:nvGrpSpPr>
          <p:grpSpPr>
            <a:xfrm>
              <a:off x="7880471" y="3717314"/>
              <a:ext cx="337548" cy="400110"/>
              <a:chOff x="2768653" y="4129692"/>
              <a:chExt cx="367814" cy="410972"/>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04</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229674" y="3674254"/>
              <a:ext cx="2445526" cy="533043"/>
              <a:chOff x="9510533" y="3417599"/>
              <a:chExt cx="2664801" cy="547514"/>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06962"/>
                <a:ext cx="2664801" cy="358151"/>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Text Summarization</a:t>
                </a:r>
              </a:p>
            </p:txBody>
          </p:sp>
        </p:grpSp>
      </p:grpSp>
      <p:grpSp>
        <p:nvGrpSpPr>
          <p:cNvPr id="108" name="Group 107">
            <a:extLst>
              <a:ext uri="{FF2B5EF4-FFF2-40B4-BE49-F238E27FC236}">
                <a16:creationId xmlns:a16="http://schemas.microsoft.com/office/drawing/2014/main" id="{FEFDDC94-EC3F-87C7-590D-3534151203F8}"/>
              </a:ext>
            </a:extLst>
          </p:cNvPr>
          <p:cNvGrpSpPr/>
          <p:nvPr/>
        </p:nvGrpSpPr>
        <p:grpSpPr>
          <a:xfrm>
            <a:off x="7728956" y="4550207"/>
            <a:ext cx="3484051" cy="611260"/>
            <a:chOff x="7728956" y="4550207"/>
            <a:chExt cx="3484051" cy="611260"/>
          </a:xfrm>
        </p:grpSpPr>
        <p:grpSp>
          <p:nvGrpSpPr>
            <p:cNvPr id="42" name="Group 41">
              <a:extLst>
                <a:ext uri="{FF2B5EF4-FFF2-40B4-BE49-F238E27FC236}">
                  <a16:creationId xmlns:a16="http://schemas.microsoft.com/office/drawing/2014/main" id="{20EB9D8F-28E1-10A9-6676-F8F0D6388E1A}"/>
                </a:ext>
              </a:extLst>
            </p:cNvPr>
            <p:cNvGrpSpPr/>
            <p:nvPr/>
          </p:nvGrpSpPr>
          <p:grpSpPr>
            <a:xfrm>
              <a:off x="7728956" y="4550207"/>
              <a:ext cx="337548" cy="400110"/>
              <a:chOff x="2806753" y="4091592"/>
              <a:chExt cx="367814" cy="410972"/>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05</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081844" y="4564335"/>
              <a:ext cx="3131163" cy="597132"/>
              <a:chOff x="9548633" y="3379499"/>
              <a:chExt cx="3411915" cy="6133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03034"/>
                <a:ext cx="3411915" cy="489808"/>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Text Classification</a:t>
                </a:r>
              </a:p>
            </p:txBody>
          </p:sp>
        </p:grpSp>
      </p:grpSp>
      <p:grpSp>
        <p:nvGrpSpPr>
          <p:cNvPr id="109" name="Group 108">
            <a:extLst>
              <a:ext uri="{FF2B5EF4-FFF2-40B4-BE49-F238E27FC236}">
                <a16:creationId xmlns:a16="http://schemas.microsoft.com/office/drawing/2014/main" id="{B20B1935-D0A7-1A3F-B545-861A7AB01ECF}"/>
              </a:ext>
            </a:extLst>
          </p:cNvPr>
          <p:cNvGrpSpPr/>
          <p:nvPr/>
        </p:nvGrpSpPr>
        <p:grpSpPr>
          <a:xfrm>
            <a:off x="7263203" y="5197989"/>
            <a:ext cx="3409415" cy="704056"/>
            <a:chOff x="7263203" y="5197989"/>
            <a:chExt cx="3409415" cy="704056"/>
          </a:xfrm>
        </p:grpSpPr>
        <p:grpSp>
          <p:nvGrpSpPr>
            <p:cNvPr id="39" name="Group 38">
              <a:extLst>
                <a:ext uri="{FF2B5EF4-FFF2-40B4-BE49-F238E27FC236}">
                  <a16:creationId xmlns:a16="http://schemas.microsoft.com/office/drawing/2014/main" id="{5034B19A-FD7D-E1AE-961C-6B48B5892C32}"/>
                </a:ext>
              </a:extLst>
            </p:cNvPr>
            <p:cNvGrpSpPr/>
            <p:nvPr/>
          </p:nvGrpSpPr>
          <p:grpSpPr>
            <a:xfrm>
              <a:off x="7263203" y="5197989"/>
              <a:ext cx="337548" cy="400110"/>
              <a:chOff x="2806753" y="4091592"/>
              <a:chExt cx="367814" cy="410972"/>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06</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613016" y="5304913"/>
              <a:ext cx="3059602" cy="597132"/>
              <a:chOff x="9548633" y="3379499"/>
              <a:chExt cx="3333937" cy="613343"/>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03034"/>
                <a:ext cx="3333937" cy="489808"/>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Question Answering</a:t>
                </a:r>
              </a:p>
            </p:txBody>
          </p:sp>
        </p:grpSp>
      </p:grpSp>
      <p:grpSp>
        <p:nvGrpSpPr>
          <p:cNvPr id="110" name="Group 109">
            <a:extLst>
              <a:ext uri="{FF2B5EF4-FFF2-40B4-BE49-F238E27FC236}">
                <a16:creationId xmlns:a16="http://schemas.microsoft.com/office/drawing/2014/main" id="{6E4C8A52-CE86-E983-8E56-307A179C5AC0}"/>
              </a:ext>
            </a:extLst>
          </p:cNvPr>
          <p:cNvGrpSpPr/>
          <p:nvPr/>
        </p:nvGrpSpPr>
        <p:grpSpPr>
          <a:xfrm>
            <a:off x="6528634" y="5598716"/>
            <a:ext cx="3688458" cy="819084"/>
            <a:chOff x="6528634" y="5598716"/>
            <a:chExt cx="3688458" cy="819084"/>
          </a:xfrm>
        </p:grpSpPr>
        <p:grpSp>
          <p:nvGrpSpPr>
            <p:cNvPr id="37" name="Group 36">
              <a:extLst>
                <a:ext uri="{FF2B5EF4-FFF2-40B4-BE49-F238E27FC236}">
                  <a16:creationId xmlns:a16="http://schemas.microsoft.com/office/drawing/2014/main" id="{5A7A5796-45A6-BDAB-2BA6-5C582F63F6E2}"/>
                </a:ext>
              </a:extLst>
            </p:cNvPr>
            <p:cNvGrpSpPr/>
            <p:nvPr/>
          </p:nvGrpSpPr>
          <p:grpSpPr>
            <a:xfrm>
              <a:off x="6528634" y="5598716"/>
              <a:ext cx="337548" cy="400110"/>
              <a:chOff x="2768653" y="4129692"/>
              <a:chExt cx="367814" cy="410972"/>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a:solidFill>
                      <a:schemeClr val="tx1">
                        <a:lumMod val="95000"/>
                        <a:lumOff val="5000"/>
                      </a:schemeClr>
                    </a:solidFill>
                    <a:latin typeface="+mj-lt"/>
                    <a:cs typeface="Arial" panose="020B0604020202020204" pitchFamily="34" charset="0"/>
                  </a:rPr>
                  <a:t>07</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6829503" y="5884757"/>
              <a:ext cx="3387589" cy="533043"/>
              <a:chOff x="9510533" y="3417599"/>
              <a:chExt cx="3691333" cy="547514"/>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06962"/>
                <a:ext cx="3691332" cy="358151"/>
              </a:xfrm>
              <a:prstGeom prst="rect">
                <a:avLst/>
              </a:prstGeom>
              <a:noFill/>
              <a:ln>
                <a:noFill/>
              </a:ln>
            </p:spPr>
            <p:txBody>
              <a:bodyPr wrap="square" anchor="ctr">
                <a:spAutoFit/>
              </a:bodyPr>
              <a:lstStyle/>
              <a:p>
                <a:r>
                  <a:rPr lang="en-US" sz="833">
                    <a:solidFill>
                      <a:schemeClr val="tx1">
                        <a:lumMod val="95000"/>
                        <a:lumOff val="5000"/>
                      </a:schemeClr>
                    </a:solidFill>
                    <a:latin typeface="+mj-lt"/>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a:solidFill>
                      <a:schemeClr val="tx1">
                        <a:lumMod val="95000"/>
                        <a:lumOff val="5000"/>
                      </a:schemeClr>
                    </a:solidFill>
                    <a:latin typeface="+mj-lt"/>
                    <a:ea typeface="Gadugi" panose="020B0502040204020203" pitchFamily="34" charset="0"/>
                  </a:rPr>
                  <a:t>Text Completion</a:t>
                </a:r>
              </a:p>
            </p:txBody>
          </p:sp>
        </p:grpSp>
      </p:grpSp>
      <p:sp>
        <p:nvSpPr>
          <p:cNvPr id="6" name="TextBox 5">
            <a:extLst>
              <a:ext uri="{FF2B5EF4-FFF2-40B4-BE49-F238E27FC236}">
                <a16:creationId xmlns:a16="http://schemas.microsoft.com/office/drawing/2014/main" id="{A60CD232-46D1-8D60-193B-F34BEB52ED89}"/>
              </a:ext>
            </a:extLst>
          </p:cNvPr>
          <p:cNvSpPr txBox="1"/>
          <p:nvPr/>
        </p:nvSpPr>
        <p:spPr>
          <a:xfrm>
            <a:off x="6525977" y="956654"/>
            <a:ext cx="4139905" cy="400110"/>
          </a:xfrm>
          <a:prstGeom prst="rect">
            <a:avLst/>
          </a:prstGeom>
          <a:noFill/>
          <a:ln>
            <a:noFill/>
          </a:ln>
        </p:spPr>
        <p:txBody>
          <a:bodyPr wrap="square" anchor="ctr">
            <a:spAutoFit/>
          </a:bodyPr>
          <a:lstStyle/>
          <a:p>
            <a:pPr algn="ctr" defTabSz="761970">
              <a:defRPr/>
            </a:pPr>
            <a:r>
              <a:rPr lang="en-US" sz="1000" err="1">
                <a:solidFill>
                  <a:schemeClr val="tx1">
                    <a:lumMod val="95000"/>
                    <a:lumOff val="5000"/>
                  </a:schemeClr>
                </a:solidFill>
                <a:latin typeface="+mj-lt"/>
                <a:cs typeface="Arial" panose="020B0604020202020204" pitchFamily="34" charset="0"/>
              </a:rPr>
              <a:t>ChatGPT</a:t>
            </a:r>
            <a:r>
              <a:rPr lang="en-US" sz="1000">
                <a:solidFill>
                  <a:schemeClr val="tx1">
                    <a:lumMod val="95000"/>
                    <a:lumOff val="5000"/>
                  </a:schemeClr>
                </a:solidFill>
                <a:latin typeface="+mj-lt"/>
                <a:cs typeface="Arial" panose="020B0604020202020204" pitchFamily="34" charset="0"/>
              </a:rPr>
              <a:t> act as a potential language generating model that manages various NLP tasks such as </a:t>
            </a:r>
          </a:p>
        </p:txBody>
      </p:sp>
      <p:sp>
        <p:nvSpPr>
          <p:cNvPr id="2" name="TextBox 1">
            <a:extLst>
              <a:ext uri="{FF2B5EF4-FFF2-40B4-BE49-F238E27FC236}">
                <a16:creationId xmlns:a16="http://schemas.microsoft.com/office/drawing/2014/main" id="{1DC0E0E5-4444-0CDB-6015-17E0DAEDC1BA}"/>
              </a:ext>
            </a:extLst>
          </p:cNvPr>
          <p:cNvSpPr txBox="1"/>
          <p:nvPr/>
        </p:nvSpPr>
        <p:spPr>
          <a:xfrm>
            <a:off x="493986" y="66031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t>
            </a:r>
            <a:endParaRPr lang="en-US"/>
          </a:p>
        </p:txBody>
      </p:sp>
      <p:sp>
        <p:nvSpPr>
          <p:cNvPr id="3" name="TextBox 2">
            <a:extLst>
              <a:ext uri="{FF2B5EF4-FFF2-40B4-BE49-F238E27FC236}">
                <a16:creationId xmlns:a16="http://schemas.microsoft.com/office/drawing/2014/main" id="{CD962540-F791-2C5F-2500-01C396362B1B}"/>
              </a:ext>
            </a:extLst>
          </p:cNvPr>
          <p:cNvSpPr txBox="1"/>
          <p:nvPr/>
        </p:nvSpPr>
        <p:spPr>
          <a:xfrm>
            <a:off x="542372" y="1660088"/>
            <a:ext cx="513693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Calibri"/>
                <a:ea typeface="Calibri"/>
                <a:cs typeface="Calibri"/>
              </a:rPr>
              <a:t>Open AI ChatGPT 4 and 4o</a:t>
            </a:r>
          </a:p>
        </p:txBody>
      </p:sp>
      <p:sp>
        <p:nvSpPr>
          <p:cNvPr id="4" name="TextBox 3">
            <a:extLst>
              <a:ext uri="{FF2B5EF4-FFF2-40B4-BE49-F238E27FC236}">
                <a16:creationId xmlns:a16="http://schemas.microsoft.com/office/drawing/2014/main" id="{FC13E348-D135-BDA2-CED8-04A71C702C2D}"/>
              </a:ext>
            </a:extLst>
          </p:cNvPr>
          <p:cNvSpPr txBox="1"/>
          <p:nvPr/>
        </p:nvSpPr>
        <p:spPr>
          <a:xfrm>
            <a:off x="497457" y="497457"/>
            <a:ext cx="107226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Understanding Open AI ChatGPT and its capabilities </a:t>
            </a:r>
          </a:p>
        </p:txBody>
      </p:sp>
    </p:spTree>
    <p:extLst>
      <p:ext uri="{BB962C8B-B14F-4D97-AF65-F5344CB8AC3E}">
        <p14:creationId xmlns:p14="http://schemas.microsoft.com/office/powerpoint/2010/main" val="27505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55</Slides>
  <Notes>23</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Generative AI Capabilities</vt:lpstr>
      <vt:lpstr>About me </vt:lpstr>
      <vt:lpstr>PowerPoint Presentation</vt:lpstr>
      <vt:lpstr>Agenda – Day 2 </vt:lpstr>
      <vt:lpstr>AI and its Types</vt:lpstr>
      <vt:lpstr>Understanding Generative AI </vt:lpstr>
      <vt:lpstr>PowerPoint Presentation</vt:lpstr>
      <vt:lpstr>PowerPoint Presentation</vt:lpstr>
      <vt:lpstr>PowerPoint Presentation</vt:lpstr>
      <vt:lpstr>Large Language Models</vt:lpstr>
      <vt:lpstr>Components of LLMs</vt:lpstr>
      <vt:lpstr>Components of LLMs</vt:lpstr>
      <vt:lpstr>Components of LLMs</vt:lpstr>
      <vt:lpstr>Components of LLMs</vt:lpstr>
      <vt:lpstr>Components of LLMs</vt:lpstr>
      <vt:lpstr>Components of LLMs</vt:lpstr>
      <vt:lpstr>Components of LLMs</vt:lpstr>
      <vt:lpstr>LLM Architecture </vt:lpstr>
      <vt:lpstr>LLM Operations</vt:lpstr>
      <vt:lpstr>LLM Operations</vt:lpstr>
      <vt:lpstr>LLM Operations</vt:lpstr>
      <vt:lpstr>LLM Operations</vt:lpstr>
      <vt:lpstr>LLM Operations</vt:lpstr>
      <vt:lpstr>LLM Operations</vt:lpstr>
      <vt:lpstr>LLM Operations</vt:lpstr>
      <vt:lpstr>Exploring Prompts and Prompt Engineering </vt:lpstr>
      <vt:lpstr>Components of a Prompt</vt:lpstr>
      <vt:lpstr>Best Practices for Writing Effective Prompts   </vt:lpstr>
      <vt:lpstr>Prompting Strategies: From Zero-Shot to Few-Shot and Beyond</vt:lpstr>
      <vt:lpstr>Prompting Strategies: From Zero-Shot to Few-Shot and Beyond</vt:lpstr>
      <vt:lpstr>Prompting Strategies: From Zero-Shot to Few-Shot and Beyond</vt:lpstr>
      <vt:lpstr>Prompting Strategies: From Zero-Shot to Few-Shot and Beyond</vt:lpstr>
      <vt:lpstr>Prompting Strategies: From Zero-Shot to Few-Shot and Beyond</vt:lpstr>
      <vt:lpstr>Prompting Strategies: From Zero-Shot to Few-Shot and Beyond</vt:lpstr>
      <vt:lpstr>PowerPoint Presentation</vt:lpstr>
      <vt:lpstr>Types of LLMs: GPT 4</vt:lpstr>
      <vt:lpstr>Types of LLMs: Claude 3.5 Sonnet</vt:lpstr>
      <vt:lpstr>Types of LLMs: Copilot</vt:lpstr>
      <vt:lpstr>Types of LLMs: LLaMA 3</vt:lpstr>
      <vt:lpstr>Types of LLMs: DeepSeek-R1</vt:lpstr>
      <vt:lpstr>What is RAG </vt:lpstr>
      <vt:lpstr>Why do we need RAG ?</vt:lpstr>
      <vt:lpstr>Working of RAG </vt:lpstr>
      <vt:lpstr>Components in RAG</vt:lpstr>
      <vt:lpstr>Advantages of using RAG </vt:lpstr>
      <vt:lpstr>Common use cases </vt:lpstr>
      <vt:lpstr>Common use cases </vt:lpstr>
      <vt:lpstr>Defining Agentic AI</vt:lpstr>
      <vt:lpstr>6-Step Method to Build Agent Workflows</vt:lpstr>
      <vt:lpstr>AI Agents: Fully Autonomous || Human-in-the-Loop</vt:lpstr>
      <vt:lpstr>AI Agents: Fully Autonomous || Human-in-the-Loop</vt:lpstr>
      <vt:lpstr>Best Practices for Implementing AI Agents</vt:lpstr>
      <vt:lpstr>Core Components of Agentic AI Systems</vt:lpstr>
      <vt:lpstr>Core Components of Agentic AI Systems</vt:lpstr>
      <vt:lpstr>Deep Dive: OpenAI's Deep Research Agent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314</cp:revision>
  <dcterms:created xsi:type="dcterms:W3CDTF">2025-07-15T02:33:26Z</dcterms:created>
  <dcterms:modified xsi:type="dcterms:W3CDTF">2025-07-21T12:25:38Z</dcterms:modified>
</cp:coreProperties>
</file>